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91" r:id="rId4"/>
    <p:sldId id="275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7" r:id="rId13"/>
    <p:sldId id="292" r:id="rId14"/>
    <p:sldId id="286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8" r:id="rId24"/>
    <p:sldId id="289" r:id="rId25"/>
    <p:sldId id="290" r:id="rId26"/>
    <p:sldId id="273" r:id="rId27"/>
    <p:sldId id="274" r:id="rId28"/>
    <p:sldId id="262" r:id="rId29"/>
    <p:sldId id="2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66FF"/>
    <a:srgbClr val="0066FF"/>
    <a:srgbClr val="449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0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4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6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2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02D3A-B2B4-4142-B353-71651DE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1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CD64-A3BF-492F-822B-DFF4D90A5E2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kepope.com/blog/DisplayBlog.aspx?category=genera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ph.illinois.gov/" TargetMode="External"/><Relationship Id="rId2" Type="http://schemas.openxmlformats.org/officeDocument/2006/relationships/hyperlink" Target="https://www.cdc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ha.gov/" TargetMode="External"/><Relationship Id="rId4" Type="http://schemas.openxmlformats.org/officeDocument/2006/relationships/hyperlink" Target="https://coronavirus.illinois.gov/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3stylelife.com/house-cleaning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5/08/07/why-digital-transformation-is-about-survival-of-the-fittes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-7102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979" y="1828800"/>
            <a:ext cx="4541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COVID-19 Safety Protocols for Volunteers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5ABDB-D918-4BF0-AC1F-B14754DB1B30}"/>
              </a:ext>
            </a:extLst>
          </p:cNvPr>
          <p:cNvSpPr txBox="1"/>
          <p:nvPr/>
        </p:nvSpPr>
        <p:spPr>
          <a:xfrm>
            <a:off x="159798" y="6397007"/>
            <a:ext cx="1260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6496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3E46-6B46-4D2A-AAFC-7C5AE926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95"/>
            <a:ext cx="10596239" cy="4634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Enter the building through the Staff Entrance/Exit Door only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Wash your hands and go directly to your workspace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Sign in on the Form in the Sorting 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Wear a face covering when working in shared areas of the building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Maintain a 6-foot distance from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Be aware of your surroundings and move out of the way when necessary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Meet with your co-volunteers through online formats or phone calls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Do not congregate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Eat lunch at your workspace, if you can, or outside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Exit the building through the Staff Entrance/Exit Door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50307-AE76-4C93-A676-B35984A1B473}"/>
              </a:ext>
            </a:extLst>
          </p:cNvPr>
          <p:cNvSpPr txBox="1"/>
          <p:nvPr/>
        </p:nvSpPr>
        <p:spPr>
          <a:xfrm>
            <a:off x="932155" y="247595"/>
            <a:ext cx="9208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ea typeface="+mj-ea"/>
                <a:cs typeface="+mj-cs"/>
              </a:rPr>
              <a:t>Library Distancing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178A4-92AD-4593-A7C3-6DE204C8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580" y="620870"/>
            <a:ext cx="22002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B9307B-5F57-4EC2-9432-60660B720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57" y="152400"/>
            <a:ext cx="5619361" cy="3276600"/>
          </a:xfrm>
          <a:prstGeom prst="rect">
            <a:avLst/>
          </a:prstGeom>
        </p:spPr>
      </p:pic>
      <p:pic>
        <p:nvPicPr>
          <p:cNvPr id="7" name="Picture 6" descr="A picture containing table, window, clock&#10;&#10;Description automatically generated">
            <a:extLst>
              <a:ext uri="{FF2B5EF4-FFF2-40B4-BE49-F238E27FC236}">
                <a16:creationId xmlns:a16="http://schemas.microsoft.com/office/drawing/2014/main" id="{CD0BF963-4FAF-4F0F-A67F-8BB20F71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3118" y="1790700"/>
            <a:ext cx="3567401" cy="4055418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732CB83-A689-4B22-AACC-23799DE23D24}"/>
              </a:ext>
            </a:extLst>
          </p:cNvPr>
          <p:cNvSpPr/>
          <p:nvPr/>
        </p:nvSpPr>
        <p:spPr>
          <a:xfrm>
            <a:off x="7016618" y="3429000"/>
            <a:ext cx="3200400" cy="3276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FB70F6-C206-4792-99FB-8BBF4608E84A}"/>
              </a:ext>
            </a:extLst>
          </p:cNvPr>
          <p:cNvSpPr/>
          <p:nvPr/>
        </p:nvSpPr>
        <p:spPr>
          <a:xfrm>
            <a:off x="2088502" y="3909527"/>
            <a:ext cx="4307633" cy="2458260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Don’t crowd the elevators. </a:t>
            </a:r>
            <a:r>
              <a:rPr lang="en-US" dirty="0"/>
              <a:t>Only 1-2 people should be in the elevator at a time.</a:t>
            </a:r>
          </a:p>
        </p:txBody>
      </p:sp>
    </p:spTree>
    <p:extLst>
      <p:ext uri="{BB962C8B-B14F-4D97-AF65-F5344CB8AC3E}">
        <p14:creationId xmlns:p14="http://schemas.microsoft.com/office/powerpoint/2010/main" val="389915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Protective Equipment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812" y="2101056"/>
            <a:ext cx="52863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BD63-11CE-48DC-BB2B-A96EBD07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Coverings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3F37-3B26-45BB-9F06-1B34CDC1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51"/>
            <a:ext cx="10515600" cy="4351338"/>
          </a:xfrm>
        </p:spPr>
        <p:txBody>
          <a:bodyPr/>
          <a:lstStyle/>
          <a:p>
            <a:r>
              <a:rPr lang="en-US" dirty="0"/>
              <a:t>Volunteers are required to wear a face covering or mask:</a:t>
            </a:r>
          </a:p>
          <a:p>
            <a:pPr lvl="1"/>
            <a:r>
              <a:rPr lang="en-US" dirty="0"/>
              <a:t>In public areas</a:t>
            </a:r>
          </a:p>
          <a:p>
            <a:pPr lvl="1"/>
            <a:r>
              <a:rPr lang="en-US" dirty="0"/>
              <a:t>In shared workroom spaces</a:t>
            </a:r>
          </a:p>
          <a:p>
            <a:pPr lvl="1"/>
            <a:r>
              <a:rPr lang="en-US" dirty="0"/>
              <a:t>When near others</a:t>
            </a:r>
          </a:p>
          <a:p>
            <a:pPr lvl="1"/>
            <a:r>
              <a:rPr lang="en-US" dirty="0"/>
              <a:t>When a safe distance cannot be maintained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library will supply a face covering to volunteers who want one.</a:t>
            </a:r>
          </a:p>
          <a:p>
            <a:pPr lvl="1"/>
            <a:r>
              <a:rPr lang="en-US" dirty="0"/>
              <a:t>Volunteers are allowed to wear their own</a:t>
            </a:r>
          </a:p>
          <a:p>
            <a:pPr lvl="1"/>
            <a:r>
              <a:rPr lang="en-US" dirty="0"/>
              <a:t>Volunteers are responsible for the washing and upkeep of their face covering.</a:t>
            </a:r>
          </a:p>
        </p:txBody>
      </p:sp>
    </p:spTree>
    <p:extLst>
      <p:ext uri="{BB962C8B-B14F-4D97-AF65-F5344CB8AC3E}">
        <p14:creationId xmlns:p14="http://schemas.microsoft.com/office/powerpoint/2010/main" val="320941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3" y="330616"/>
            <a:ext cx="4467225" cy="625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279" y="229016"/>
            <a:ext cx="6347533" cy="66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6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5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50761-16D1-4AC4-AF93-A071767B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56" y="251928"/>
            <a:ext cx="9504687" cy="4960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CA803-64C6-4AC2-AF6A-BE46C2F1710D}"/>
              </a:ext>
            </a:extLst>
          </p:cNvPr>
          <p:cNvSpPr txBox="1"/>
          <p:nvPr/>
        </p:nvSpPr>
        <p:spPr>
          <a:xfrm>
            <a:off x="1492897" y="1875009"/>
            <a:ext cx="4049487" cy="39703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Volunteers are encouraged to wear gloves when: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Handling deliveries and material before they are quarantines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Working parking lot pickup or home delivery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Cleaning workspaces Volunteers are encouraged to wear gloves when: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Handling deliveries and material before they are quarantines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Working parking lot pickup or home delivery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Cleaning workspaces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5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4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" y="210060"/>
            <a:ext cx="10280342" cy="66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Hygiene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86" y="1690688"/>
            <a:ext cx="5259532" cy="4776100"/>
          </a:xfrm>
        </p:spPr>
      </p:pic>
    </p:spTree>
    <p:extLst>
      <p:ext uri="{BB962C8B-B14F-4D97-AF65-F5344CB8AC3E}">
        <p14:creationId xmlns:p14="http://schemas.microsoft.com/office/powerpoint/2010/main" val="59446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E49295E-D143-488E-B621-14254EB7EEF3}"/>
              </a:ext>
            </a:extLst>
          </p:cNvPr>
          <p:cNvSpPr txBox="1"/>
          <p:nvPr/>
        </p:nvSpPr>
        <p:spPr>
          <a:xfrm>
            <a:off x="1606858" y="745724"/>
            <a:ext cx="86912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Volunteers are </a:t>
            </a:r>
            <a:r>
              <a:rPr lang="en-US" u="sng" dirty="0">
                <a:solidFill>
                  <a:schemeClr val="tx2"/>
                </a:solidFill>
              </a:rPr>
              <a:t>required</a:t>
            </a:r>
            <a:r>
              <a:rPr lang="en-US" dirty="0">
                <a:solidFill>
                  <a:schemeClr val="tx2"/>
                </a:solidFill>
              </a:rPr>
              <a:t> to complete this training before returning to work on site. For those who have already been working in the building, this training should be completed as soon as possible.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COVID-19 specific information, the Library relies on: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CDC    (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IDPH	(</a:t>
            </a: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https://dph.Illinois.gov/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State of Illinois (</a:t>
            </a: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https://coronavirus.Illinois.gov/s/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OSHA    (</a:t>
            </a:r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https://www.osha.gov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1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00" y="-281724"/>
            <a:ext cx="12276400" cy="72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Cleaning and Disinfection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86" y="2106413"/>
            <a:ext cx="5259532" cy="3944649"/>
          </a:xfrm>
        </p:spPr>
      </p:pic>
    </p:spTree>
    <p:extLst>
      <p:ext uri="{BB962C8B-B14F-4D97-AF65-F5344CB8AC3E}">
        <p14:creationId xmlns:p14="http://schemas.microsoft.com/office/powerpoint/2010/main" val="35019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r>
              <a:rPr lang="en-US" sz="3600" dirty="0"/>
              <a:t>Cleaning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439" y="1562470"/>
            <a:ext cx="10515600" cy="44092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Maintenance staff cleans and disinfects all areas of the building and highly touched surfaces, as needed, during the day and evening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Cleaning contractor cleans and disinfects all areas of the building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GBPL volunteers are responsible for cleaning/disinfecting their immediate personal workspaces (Ex: desk surface, carts,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GBPL volunteers should clean/disinfect shared supplies and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GBPL volunteers should not use the Staff Room dishwashers (refrigerators may still be used)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Volunteers are encouraged to bring in their own eating dishes &amp; utensils, wash them, and take them back home</a:t>
            </a:r>
          </a:p>
        </p:txBody>
      </p:sp>
    </p:spTree>
    <p:extLst>
      <p:ext uri="{BB962C8B-B14F-4D97-AF65-F5344CB8AC3E}">
        <p14:creationId xmlns:p14="http://schemas.microsoft.com/office/powerpoint/2010/main" val="2122702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r>
              <a:rPr lang="en-US" sz="3600" dirty="0"/>
              <a:t>Cleaning Supplies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31641"/>
            <a:ext cx="6139649" cy="40594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The Library will provide wipes, paper towels, hand sanitizer, disinfecting sprays, and other cleaning supplies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Cleaning stations will be available in each workroom for volunteers to utilize 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If you have special cleaning needs, contact the Maintenance Team</a:t>
            </a:r>
          </a:p>
        </p:txBody>
      </p:sp>
      <p:pic>
        <p:nvPicPr>
          <p:cNvPr id="6" name="Picture 5" descr="A picture containing indoor, table, sitting, cup&#10;&#10;Description automatically generated">
            <a:extLst>
              <a:ext uri="{FF2B5EF4-FFF2-40B4-BE49-F238E27FC236}">
                <a16:creationId xmlns:a16="http://schemas.microsoft.com/office/drawing/2014/main" id="{081D02D3-4F56-4575-9E5C-E09755178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1849" y="211613"/>
            <a:ext cx="5092678" cy="44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8D0B08-F6E5-4EAD-A3DA-8D628B00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Shared</a:t>
            </a:r>
            <a:r>
              <a:rPr lang="en-US" dirty="0"/>
              <a:t> </a:t>
            </a:r>
            <a:r>
              <a:rPr lang="en-US" sz="3600" dirty="0"/>
              <a:t>Spaces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C92C3D-EB36-4547-AD8A-8C9CDE238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437" y="1576874"/>
            <a:ext cx="7875036" cy="43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Prevention in the Workplace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03" y="1552248"/>
            <a:ext cx="7735712" cy="4351338"/>
          </a:xfrm>
        </p:spPr>
      </p:pic>
      <p:sp>
        <p:nvSpPr>
          <p:cNvPr id="7" name="Multiply 6"/>
          <p:cNvSpPr/>
          <p:nvPr/>
        </p:nvSpPr>
        <p:spPr>
          <a:xfrm>
            <a:off x="3825368" y="1840583"/>
            <a:ext cx="4238644" cy="317683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4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64" y="-179110"/>
            <a:ext cx="12226564" cy="54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3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097" y="1825625"/>
            <a:ext cx="76478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5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Awareness</a:t>
            </a:r>
          </a:p>
        </p:txBody>
      </p:sp>
      <p:sp>
        <p:nvSpPr>
          <p:cNvPr id="42" name="Shape 185">
            <a:extLst>
              <a:ext uri="{FF2B5EF4-FFF2-40B4-BE49-F238E27FC236}">
                <a16:creationId xmlns:a16="http://schemas.microsoft.com/office/drawing/2014/main" id="{23B92F8D-5BDE-46C4-9398-CA9C38F0FE69}"/>
              </a:ext>
            </a:extLst>
          </p:cNvPr>
          <p:cNvSpPr/>
          <p:nvPr/>
        </p:nvSpPr>
        <p:spPr>
          <a:xfrm>
            <a:off x="1473693" y="1615736"/>
            <a:ext cx="9126245" cy="3710866"/>
          </a:xfrm>
          <a:custGeom>
            <a:avLst/>
            <a:gdLst/>
            <a:ahLst/>
            <a:cxnLst/>
            <a:rect l="0" t="0" r="0" b="0"/>
            <a:pathLst>
              <a:path w="6082297" h="3415284">
                <a:moveTo>
                  <a:pt x="0" y="3415284"/>
                </a:moveTo>
                <a:lnTo>
                  <a:pt x="6082297" y="3415284"/>
                </a:lnTo>
                <a:lnTo>
                  <a:pt x="6082297" y="0"/>
                </a:lnTo>
                <a:lnTo>
                  <a:pt x="0" y="0"/>
                </a:lnTo>
                <a:close/>
              </a:path>
            </a:pathLst>
          </a:custGeom>
          <a:ln w="12192" cap="rnd">
            <a:miter lim="127000"/>
          </a:ln>
        </p:spPr>
        <p:style>
          <a:lnRef idx="1">
            <a:srgbClr val="010101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477CA04-8112-4A58-9B6E-B8AA5F79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819274"/>
            <a:ext cx="5915025" cy="35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C73AD8-F906-4AC1-A162-2925008A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6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1A912-0A53-42B6-8334-30324E664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356" y="709029"/>
            <a:ext cx="7147248" cy="5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9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treet sign in front of a cloudy blue sky&#10;&#10;Description automatically generated">
            <a:extLst>
              <a:ext uri="{FF2B5EF4-FFF2-40B4-BE49-F238E27FC236}">
                <a16:creationId xmlns:a16="http://schemas.microsoft.com/office/drawing/2014/main" id="{E4547472-C134-44B6-8583-14AF867EF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339" y="699796"/>
            <a:ext cx="4078004" cy="501986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122962-C067-4205-9DA2-1DE0DF6E9665}"/>
              </a:ext>
            </a:extLst>
          </p:cNvPr>
          <p:cNvSpPr txBox="1"/>
          <p:nvPr/>
        </p:nvSpPr>
        <p:spPr>
          <a:xfrm>
            <a:off x="5290456" y="821093"/>
            <a:ext cx="6152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During your first shift back in the building, familiarize yourself with the changes that have been put in place.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Stay aware, read signs, don’t walk while distracted.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Check with your Supervisor for clarification, if you have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368896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A820C0-4F52-4409-AA54-608F24220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576" y="507869"/>
            <a:ext cx="9293290" cy="47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3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D6E52-06BB-4FEF-B37F-55361D4EE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65" y="195943"/>
            <a:ext cx="9591870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3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069BB-0FEC-4B81-83D8-5F04FF1D1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281" y="1283494"/>
            <a:ext cx="7184571" cy="39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088FF4-0E74-452F-B81F-949FF48D1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878" y="225294"/>
            <a:ext cx="9004041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757070"/>
      </a:dk1>
      <a:lt1>
        <a:sysClr val="window" lastClr="FFFFFF"/>
      </a:lt1>
      <a:dk2>
        <a:srgbClr val="171616"/>
      </a:dk2>
      <a:lt2>
        <a:srgbClr val="E7E6E6"/>
      </a:lt2>
      <a:accent1>
        <a:srgbClr val="439975"/>
      </a:accent1>
      <a:accent2>
        <a:srgbClr val="ED7D31"/>
      </a:accent2>
      <a:accent3>
        <a:srgbClr val="FFC000"/>
      </a:accent3>
      <a:accent4>
        <a:srgbClr val="D0CECE"/>
      </a:accent4>
      <a:accent5>
        <a:srgbClr val="CD6D25"/>
      </a:accent5>
      <a:accent6>
        <a:srgbClr val="70AD47"/>
      </a:accent6>
      <a:hlink>
        <a:srgbClr val="85C0FB"/>
      </a:hlink>
      <a:folHlink>
        <a:srgbClr val="E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BPLD_ branded_PPT" id="{E0476268-BE78-438E-AAF9-B063803BC5CE}" vid="{29B30CD2-FA79-435A-A7AD-DBFEA66B99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GBPLD-Branded-PPT (2)</Template>
  <TotalTime>258</TotalTime>
  <Words>503</Words>
  <Application>Microsoft Office PowerPoint</Application>
  <PresentationFormat>Widescreen</PresentationFormat>
  <Paragraphs>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Protective Equipment</vt:lpstr>
      <vt:lpstr>Face Coverings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 Hygiene</vt:lpstr>
      <vt:lpstr>PowerPoint Presentation</vt:lpstr>
      <vt:lpstr>Cleaning and Disinfection</vt:lpstr>
      <vt:lpstr>PowerPoint Presentation</vt:lpstr>
      <vt:lpstr>Cleaning Protocol</vt:lpstr>
      <vt:lpstr>Cleaning Supplies</vt:lpstr>
      <vt:lpstr>Shared Spaces</vt:lpstr>
      <vt:lpstr>COVID-19 Prevention in the Workplace</vt:lpstr>
      <vt:lpstr>PowerPoint Presentation</vt:lpstr>
      <vt:lpstr>Resources</vt:lpstr>
      <vt:lpstr>PowerPoint Presentation</vt:lpstr>
    </vt:vector>
  </TitlesOfParts>
  <Company>Gail Borden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Arciuch</dc:creator>
  <cp:lastModifiedBy>Kim Anderson</cp:lastModifiedBy>
  <cp:revision>54</cp:revision>
  <dcterms:created xsi:type="dcterms:W3CDTF">2020-05-12T14:14:15Z</dcterms:created>
  <dcterms:modified xsi:type="dcterms:W3CDTF">2020-06-12T16:20:58Z</dcterms:modified>
</cp:coreProperties>
</file>