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Bakerie" panose="020B0604020202020204" charset="0"/>
      <p:regular r:id="rId28"/>
    </p:embeddedFont>
    <p:embeddedFont>
      <p:font typeface="Canva Sans" panose="020B0604020202020204" charset="0"/>
      <p:regular r:id="rId29"/>
    </p:embeddedFont>
    <p:embeddedFont>
      <p:font typeface="Canva Sans Bold" panose="020B0604020202020204" charset="0"/>
      <p:regular r:id="rId30"/>
    </p:embeddedFont>
    <p:embeddedFont>
      <p:font typeface="Canva Sans Italics" panose="020B0604020202020204" charset="0"/>
      <p:regular r:id="rId31"/>
    </p:embeddedFont>
    <p:embeddedFont>
      <p:font typeface="Garet" panose="020B0604020202020204" charset="0"/>
      <p:regular r:id="rId32"/>
    </p:embeddedFont>
    <p:embeddedFont>
      <p:font typeface="Segoe UI 1" panose="020B0802040204020203" charset="0"/>
      <p:regular r:id="rId33"/>
    </p:embeddedFont>
    <p:embeddedFont>
      <p:font typeface="Segoe UI 2" panose="020B0604020202020204" charset="0"/>
      <p:regular r:id="rId34"/>
    </p:embeddedFont>
    <p:embeddedFont>
      <p:font typeface="Segoe UI 3" panose="020B0502040204090203" charset="0"/>
      <p:regular r:id="rId35"/>
    </p:embeddedFont>
    <p:embeddedFont>
      <p:font typeface="Times New Roman MT"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0EA65-D9E0-4C7C-B304-A995A520BA86}" type="datetimeFigureOut">
              <a:rPr lang="en-US" smtClean="0"/>
              <a:t>6/3/2026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74299E-9BD6-40AA-8C7F-B9DA193B8EE1}" type="slidenum">
              <a:rPr lang="en-US" smtClean="0"/>
              <a:t>‹#›</a:t>
            </a:fld>
            <a:endParaRPr lang="en-US"/>
          </a:p>
        </p:txBody>
      </p:sp>
    </p:spTree>
    <p:extLst>
      <p:ext uri="{BB962C8B-B14F-4D97-AF65-F5344CB8AC3E}">
        <p14:creationId xmlns:p14="http://schemas.microsoft.com/office/powerpoint/2010/main" val="2415972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74299E-9BD6-40AA-8C7F-B9DA193B8EE1}" type="slidenum">
              <a:rPr lang="en-US" smtClean="0"/>
              <a:t>25</a:t>
            </a:fld>
            <a:endParaRPr lang="en-US"/>
          </a:p>
        </p:txBody>
      </p:sp>
    </p:spTree>
    <p:extLst>
      <p:ext uri="{BB962C8B-B14F-4D97-AF65-F5344CB8AC3E}">
        <p14:creationId xmlns:p14="http://schemas.microsoft.com/office/powerpoint/2010/main" val="85247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grpSp>
        <p:nvGrpSpPr>
          <p:cNvPr id="2" name="Group 2"/>
          <p:cNvGrpSpPr/>
          <p:nvPr/>
        </p:nvGrpSpPr>
        <p:grpSpPr>
          <a:xfrm>
            <a:off x="0" y="8872634"/>
            <a:ext cx="18288000" cy="1414366"/>
            <a:chOff x="0" y="0"/>
            <a:chExt cx="24384000" cy="1885821"/>
          </a:xfrm>
        </p:grpSpPr>
        <p:sp>
          <p:nvSpPr>
            <p:cNvPr id="3" name="AutoShape 3"/>
            <p:cNvSpPr/>
            <p:nvPr/>
          </p:nvSpPr>
          <p:spPr>
            <a:xfrm>
              <a:off x="0" y="0"/>
              <a:ext cx="24384000" cy="1885821"/>
            </a:xfrm>
            <a:prstGeom prst="rect">
              <a:avLst/>
            </a:prstGeom>
            <a:solidFill>
              <a:srgbClr val="003D7D"/>
            </a:solidFill>
          </p:spPr>
          <p:txBody>
            <a:bodyPr/>
            <a:lstStyle/>
            <a:p>
              <a:endParaRPr lang="en-US"/>
            </a:p>
          </p:txBody>
        </p:sp>
      </p:grpSp>
      <p:grpSp>
        <p:nvGrpSpPr>
          <p:cNvPr id="4" name="Group 4"/>
          <p:cNvGrpSpPr/>
          <p:nvPr/>
        </p:nvGrpSpPr>
        <p:grpSpPr>
          <a:xfrm>
            <a:off x="10151904" y="569007"/>
            <a:ext cx="4042579" cy="4103187"/>
            <a:chOff x="0" y="0"/>
            <a:chExt cx="812800" cy="824986"/>
          </a:xfrm>
        </p:grpSpPr>
        <p:sp>
          <p:nvSpPr>
            <p:cNvPr id="5" name="Freeform 5"/>
            <p:cNvSpPr/>
            <p:nvPr/>
          </p:nvSpPr>
          <p:spPr>
            <a:xfrm>
              <a:off x="0" y="0"/>
              <a:ext cx="812800" cy="824986"/>
            </a:xfrm>
            <a:custGeom>
              <a:avLst/>
              <a:gdLst/>
              <a:ahLst/>
              <a:cxnLst/>
              <a:rect l="l" t="t" r="r" b="b"/>
              <a:pathLst>
                <a:path w="812800" h="824986">
                  <a:moveTo>
                    <a:pt x="44047" y="0"/>
                  </a:moveTo>
                  <a:lnTo>
                    <a:pt x="768753" y="0"/>
                  </a:lnTo>
                  <a:cubicBezTo>
                    <a:pt x="793079" y="0"/>
                    <a:pt x="812800" y="19721"/>
                    <a:pt x="812800" y="44047"/>
                  </a:cubicBezTo>
                  <a:lnTo>
                    <a:pt x="812800" y="780939"/>
                  </a:lnTo>
                  <a:cubicBezTo>
                    <a:pt x="812800" y="805265"/>
                    <a:pt x="793079" y="824986"/>
                    <a:pt x="768753" y="824986"/>
                  </a:cubicBezTo>
                  <a:lnTo>
                    <a:pt x="44047" y="824986"/>
                  </a:lnTo>
                  <a:cubicBezTo>
                    <a:pt x="32365" y="824986"/>
                    <a:pt x="21162" y="820345"/>
                    <a:pt x="12901" y="812085"/>
                  </a:cubicBezTo>
                  <a:cubicBezTo>
                    <a:pt x="4641" y="803824"/>
                    <a:pt x="0" y="792621"/>
                    <a:pt x="0" y="780939"/>
                  </a:cubicBezTo>
                  <a:lnTo>
                    <a:pt x="0" y="44047"/>
                  </a:lnTo>
                  <a:cubicBezTo>
                    <a:pt x="0" y="19721"/>
                    <a:pt x="19721" y="0"/>
                    <a:pt x="44047" y="0"/>
                  </a:cubicBezTo>
                  <a:close/>
                </a:path>
              </a:pathLst>
            </a:custGeom>
            <a:blipFill>
              <a:blip r:embed="rId2"/>
              <a:stretch>
                <a:fillRect l="-17748" r="-17748"/>
              </a:stretch>
            </a:blipFill>
            <a:ln w="142875" cap="rnd">
              <a:solidFill>
                <a:srgbClr val="003D7D"/>
              </a:solidFill>
              <a:prstDash val="solid"/>
              <a:round/>
            </a:ln>
          </p:spPr>
          <p:txBody>
            <a:bodyPr/>
            <a:lstStyle/>
            <a:p>
              <a:endParaRPr lang="en-US"/>
            </a:p>
          </p:txBody>
        </p:sp>
      </p:grpSp>
      <p:grpSp>
        <p:nvGrpSpPr>
          <p:cNvPr id="6" name="Group 6"/>
          <p:cNvGrpSpPr/>
          <p:nvPr/>
        </p:nvGrpSpPr>
        <p:grpSpPr>
          <a:xfrm>
            <a:off x="13765351" y="1983832"/>
            <a:ext cx="4042579" cy="4103187"/>
            <a:chOff x="0" y="0"/>
            <a:chExt cx="812800" cy="824986"/>
          </a:xfrm>
        </p:grpSpPr>
        <p:sp>
          <p:nvSpPr>
            <p:cNvPr id="7" name="Freeform 7"/>
            <p:cNvSpPr/>
            <p:nvPr/>
          </p:nvSpPr>
          <p:spPr>
            <a:xfrm>
              <a:off x="0" y="0"/>
              <a:ext cx="812800" cy="824986"/>
            </a:xfrm>
            <a:custGeom>
              <a:avLst/>
              <a:gdLst/>
              <a:ahLst/>
              <a:cxnLst/>
              <a:rect l="l" t="t" r="r" b="b"/>
              <a:pathLst>
                <a:path w="812800" h="824986">
                  <a:moveTo>
                    <a:pt x="44047" y="0"/>
                  </a:moveTo>
                  <a:lnTo>
                    <a:pt x="768753" y="0"/>
                  </a:lnTo>
                  <a:cubicBezTo>
                    <a:pt x="793079" y="0"/>
                    <a:pt x="812800" y="19721"/>
                    <a:pt x="812800" y="44047"/>
                  </a:cubicBezTo>
                  <a:lnTo>
                    <a:pt x="812800" y="780939"/>
                  </a:lnTo>
                  <a:cubicBezTo>
                    <a:pt x="812800" y="805265"/>
                    <a:pt x="793079" y="824986"/>
                    <a:pt x="768753" y="824986"/>
                  </a:cubicBezTo>
                  <a:lnTo>
                    <a:pt x="44047" y="824986"/>
                  </a:lnTo>
                  <a:cubicBezTo>
                    <a:pt x="32365" y="824986"/>
                    <a:pt x="21162" y="820345"/>
                    <a:pt x="12901" y="812085"/>
                  </a:cubicBezTo>
                  <a:cubicBezTo>
                    <a:pt x="4641" y="803824"/>
                    <a:pt x="0" y="792621"/>
                    <a:pt x="0" y="780939"/>
                  </a:cubicBezTo>
                  <a:lnTo>
                    <a:pt x="0" y="44047"/>
                  </a:lnTo>
                  <a:cubicBezTo>
                    <a:pt x="0" y="19721"/>
                    <a:pt x="19721" y="0"/>
                    <a:pt x="44047" y="0"/>
                  </a:cubicBezTo>
                  <a:close/>
                </a:path>
              </a:pathLst>
            </a:custGeom>
            <a:blipFill>
              <a:blip r:embed="rId3"/>
              <a:stretch>
                <a:fillRect t="-29288" r="-74969"/>
              </a:stretch>
            </a:blipFill>
            <a:ln w="142875" cap="rnd">
              <a:solidFill>
                <a:srgbClr val="003D7D"/>
              </a:solidFill>
              <a:prstDash val="solid"/>
              <a:round/>
            </a:ln>
          </p:spPr>
          <p:txBody>
            <a:bodyPr/>
            <a:lstStyle/>
            <a:p>
              <a:endParaRPr lang="en-US"/>
            </a:p>
          </p:txBody>
        </p:sp>
      </p:grpSp>
      <p:grpSp>
        <p:nvGrpSpPr>
          <p:cNvPr id="8" name="Group 8"/>
          <p:cNvGrpSpPr/>
          <p:nvPr/>
        </p:nvGrpSpPr>
        <p:grpSpPr>
          <a:xfrm>
            <a:off x="11946521" y="4035425"/>
            <a:ext cx="4042579" cy="4103187"/>
            <a:chOff x="0" y="0"/>
            <a:chExt cx="812800" cy="824986"/>
          </a:xfrm>
        </p:grpSpPr>
        <p:sp>
          <p:nvSpPr>
            <p:cNvPr id="9" name="Freeform 9"/>
            <p:cNvSpPr/>
            <p:nvPr/>
          </p:nvSpPr>
          <p:spPr>
            <a:xfrm>
              <a:off x="0" y="0"/>
              <a:ext cx="812800" cy="824986"/>
            </a:xfrm>
            <a:custGeom>
              <a:avLst/>
              <a:gdLst/>
              <a:ahLst/>
              <a:cxnLst/>
              <a:rect l="l" t="t" r="r" b="b"/>
              <a:pathLst>
                <a:path w="812800" h="824986">
                  <a:moveTo>
                    <a:pt x="44047" y="0"/>
                  </a:moveTo>
                  <a:lnTo>
                    <a:pt x="768753" y="0"/>
                  </a:lnTo>
                  <a:cubicBezTo>
                    <a:pt x="793079" y="0"/>
                    <a:pt x="812800" y="19721"/>
                    <a:pt x="812800" y="44047"/>
                  </a:cubicBezTo>
                  <a:lnTo>
                    <a:pt x="812800" y="780939"/>
                  </a:lnTo>
                  <a:cubicBezTo>
                    <a:pt x="812800" y="805265"/>
                    <a:pt x="793079" y="824986"/>
                    <a:pt x="768753" y="824986"/>
                  </a:cubicBezTo>
                  <a:lnTo>
                    <a:pt x="44047" y="824986"/>
                  </a:lnTo>
                  <a:cubicBezTo>
                    <a:pt x="32365" y="824986"/>
                    <a:pt x="21162" y="820345"/>
                    <a:pt x="12901" y="812085"/>
                  </a:cubicBezTo>
                  <a:cubicBezTo>
                    <a:pt x="4641" y="803824"/>
                    <a:pt x="0" y="792621"/>
                    <a:pt x="0" y="780939"/>
                  </a:cubicBezTo>
                  <a:lnTo>
                    <a:pt x="0" y="44047"/>
                  </a:lnTo>
                  <a:cubicBezTo>
                    <a:pt x="0" y="19721"/>
                    <a:pt x="19721" y="0"/>
                    <a:pt x="44047" y="0"/>
                  </a:cubicBezTo>
                  <a:close/>
                </a:path>
              </a:pathLst>
            </a:custGeom>
            <a:blipFill>
              <a:blip r:embed="rId4"/>
              <a:stretch>
                <a:fillRect l="-17748" r="-17748"/>
              </a:stretch>
            </a:blipFill>
            <a:ln w="142875" cap="rnd">
              <a:solidFill>
                <a:srgbClr val="003D7D"/>
              </a:solidFill>
              <a:prstDash val="solid"/>
              <a:round/>
            </a:ln>
          </p:spPr>
          <p:txBody>
            <a:bodyPr/>
            <a:lstStyle/>
            <a:p>
              <a:endParaRPr lang="en-US"/>
            </a:p>
          </p:txBody>
        </p:sp>
      </p:grpSp>
      <p:sp>
        <p:nvSpPr>
          <p:cNvPr id="10" name="TextBox 10"/>
          <p:cNvSpPr txBox="1"/>
          <p:nvPr/>
        </p:nvSpPr>
        <p:spPr>
          <a:xfrm>
            <a:off x="572435" y="447675"/>
            <a:ext cx="10184888" cy="7470775"/>
          </a:xfrm>
          <a:prstGeom prst="rect">
            <a:avLst/>
          </a:prstGeom>
        </p:spPr>
        <p:txBody>
          <a:bodyPr lIns="0" tIns="0" rIns="0" bIns="0" rtlCol="0" anchor="t">
            <a:spAutoFit/>
          </a:bodyPr>
          <a:lstStyle/>
          <a:p>
            <a:pPr algn="l">
              <a:lnSpc>
                <a:spcPts val="13720"/>
              </a:lnSpc>
            </a:pPr>
            <a:r>
              <a:rPr lang="en-US" sz="14000" spc="-560">
                <a:solidFill>
                  <a:srgbClr val="023D7D"/>
                </a:solidFill>
                <a:latin typeface="Segoe UI 1"/>
                <a:ea typeface="Segoe UI 1"/>
                <a:cs typeface="Segoe UI 1"/>
                <a:sym typeface="Segoe UI 1"/>
              </a:rPr>
              <a:t>Volunteer </a:t>
            </a:r>
          </a:p>
          <a:p>
            <a:pPr algn="l">
              <a:lnSpc>
                <a:spcPts val="13720"/>
              </a:lnSpc>
            </a:pPr>
            <a:r>
              <a:rPr lang="en-US" sz="14000" spc="-560">
                <a:solidFill>
                  <a:srgbClr val="023D7D"/>
                </a:solidFill>
                <a:latin typeface="Segoe UI 1"/>
                <a:ea typeface="Segoe UI 1"/>
                <a:cs typeface="Segoe UI 1"/>
                <a:sym typeface="Segoe UI 1"/>
              </a:rPr>
              <a:t>Program</a:t>
            </a:r>
          </a:p>
          <a:p>
            <a:pPr algn="l">
              <a:lnSpc>
                <a:spcPts val="7840"/>
              </a:lnSpc>
            </a:pPr>
            <a:endParaRPr lang="en-US" sz="14000" spc="-560">
              <a:solidFill>
                <a:srgbClr val="023D7D"/>
              </a:solidFill>
              <a:latin typeface="Segoe UI 1"/>
              <a:ea typeface="Segoe UI 1"/>
              <a:cs typeface="Segoe UI 1"/>
              <a:sym typeface="Segoe UI 1"/>
            </a:endParaRPr>
          </a:p>
          <a:p>
            <a:pPr algn="l">
              <a:lnSpc>
                <a:spcPts val="7840"/>
              </a:lnSpc>
            </a:pPr>
            <a:r>
              <a:rPr lang="en-US" sz="8000" spc="-320">
                <a:solidFill>
                  <a:srgbClr val="61372F"/>
                </a:solidFill>
                <a:latin typeface="Segoe UI 2"/>
                <a:ea typeface="Segoe UI 2"/>
                <a:cs typeface="Segoe UI 2"/>
                <a:sym typeface="Segoe UI 2"/>
              </a:rPr>
              <a:t>Quarterly Report </a:t>
            </a:r>
          </a:p>
          <a:p>
            <a:pPr algn="l">
              <a:lnSpc>
                <a:spcPts val="5880"/>
              </a:lnSpc>
            </a:pPr>
            <a:endParaRPr lang="en-US" sz="8000" spc="-320">
              <a:solidFill>
                <a:srgbClr val="61372F"/>
              </a:solidFill>
              <a:latin typeface="Segoe UI 2"/>
              <a:ea typeface="Segoe UI 2"/>
              <a:cs typeface="Segoe UI 2"/>
              <a:sym typeface="Segoe UI 2"/>
            </a:endParaRPr>
          </a:p>
          <a:p>
            <a:pPr algn="l">
              <a:lnSpc>
                <a:spcPts val="4410"/>
              </a:lnSpc>
            </a:pPr>
            <a:endParaRPr lang="en-US" sz="8000" spc="-320">
              <a:solidFill>
                <a:srgbClr val="61372F"/>
              </a:solidFill>
              <a:latin typeface="Segoe UI 2"/>
              <a:ea typeface="Segoe UI 2"/>
              <a:cs typeface="Segoe UI 2"/>
              <a:sym typeface="Segoe UI 2"/>
            </a:endParaRPr>
          </a:p>
          <a:p>
            <a:pPr marL="0" lvl="0" indent="0" algn="l">
              <a:lnSpc>
                <a:spcPts val="5880"/>
              </a:lnSpc>
            </a:pPr>
            <a:r>
              <a:rPr lang="en-US" sz="6000" spc="-240">
                <a:solidFill>
                  <a:srgbClr val="023D7D"/>
                </a:solidFill>
                <a:latin typeface="Segoe UI 2"/>
                <a:ea typeface="Segoe UI 2"/>
                <a:cs typeface="Segoe UI 2"/>
                <a:sym typeface="Segoe UI 2"/>
              </a:rPr>
              <a:t>April 2025 - June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pic>
        <p:nvPicPr>
          <p:cNvPr id="3" name="Picture 3"/>
          <p:cNvPicPr>
            <a:picLocks noChangeAspect="1"/>
          </p:cNvPicPr>
          <p:nvPr/>
        </p:nvPicPr>
        <p:blipFill>
          <a:blip r:embed="rId2"/>
          <a:stretch>
            <a:fillRect/>
          </a:stretch>
        </p:blipFill>
        <p:spPr>
          <a:xfrm>
            <a:off x="573093" y="5093843"/>
            <a:ext cx="5467286" cy="4747649"/>
          </a:xfrm>
          <a:prstGeom prst="rect">
            <a:avLst/>
          </a:prstGeom>
        </p:spPr>
      </p:pic>
      <p:pic>
        <p:nvPicPr>
          <p:cNvPr id="4" name="Picture 4"/>
          <p:cNvPicPr>
            <a:picLocks noChangeAspect="1"/>
          </p:cNvPicPr>
          <p:nvPr/>
        </p:nvPicPr>
        <p:blipFill>
          <a:blip r:embed="rId3"/>
          <a:stretch>
            <a:fillRect/>
          </a:stretch>
        </p:blipFill>
        <p:spPr>
          <a:xfrm>
            <a:off x="6581360" y="4689470"/>
            <a:ext cx="4919908" cy="5105460"/>
          </a:xfrm>
          <a:prstGeom prst="rect">
            <a:avLst/>
          </a:prstGeom>
        </p:spPr>
      </p:pic>
      <p:pic>
        <p:nvPicPr>
          <p:cNvPr id="5" name="Picture 5"/>
          <p:cNvPicPr>
            <a:picLocks noChangeAspect="1"/>
          </p:cNvPicPr>
          <p:nvPr/>
        </p:nvPicPr>
        <p:blipFill>
          <a:blip r:embed="rId4"/>
          <a:stretch>
            <a:fillRect/>
          </a:stretch>
        </p:blipFill>
        <p:spPr>
          <a:xfrm>
            <a:off x="12090956" y="4983630"/>
            <a:ext cx="4882798" cy="4792745"/>
          </a:xfrm>
          <a:prstGeom prst="rect">
            <a:avLst/>
          </a:prstGeom>
        </p:spPr>
      </p:pic>
      <p:grpSp>
        <p:nvGrpSpPr>
          <p:cNvPr id="6" name="Group 6"/>
          <p:cNvGrpSpPr/>
          <p:nvPr/>
        </p:nvGrpSpPr>
        <p:grpSpPr>
          <a:xfrm>
            <a:off x="-1661895" y="5699150"/>
            <a:ext cx="3086100" cy="3559150"/>
            <a:chOff x="0" y="0"/>
            <a:chExt cx="812800" cy="937389"/>
          </a:xfrm>
        </p:grpSpPr>
        <p:sp>
          <p:nvSpPr>
            <p:cNvPr id="7" name="Freeform 7"/>
            <p:cNvSpPr/>
            <p:nvPr/>
          </p:nvSpPr>
          <p:spPr>
            <a:xfrm>
              <a:off x="0" y="0"/>
              <a:ext cx="812800" cy="937389"/>
            </a:xfrm>
            <a:custGeom>
              <a:avLst/>
              <a:gdLst/>
              <a:ahLst/>
              <a:cxnLst/>
              <a:rect l="l" t="t" r="r" b="b"/>
              <a:pathLst>
                <a:path w="812800" h="937389">
                  <a:moveTo>
                    <a:pt x="0" y="0"/>
                  </a:moveTo>
                  <a:lnTo>
                    <a:pt x="812800" y="0"/>
                  </a:lnTo>
                  <a:lnTo>
                    <a:pt x="812800" y="937389"/>
                  </a:lnTo>
                  <a:lnTo>
                    <a:pt x="0" y="937389"/>
                  </a:lnTo>
                  <a:close/>
                </a:path>
              </a:pathLst>
            </a:custGeom>
            <a:solidFill>
              <a:srgbClr val="CBE6C8"/>
            </a:solidFill>
          </p:spPr>
          <p:txBody>
            <a:bodyPr/>
            <a:lstStyle/>
            <a:p>
              <a:endParaRPr lang="en-US"/>
            </a:p>
          </p:txBody>
        </p:sp>
        <p:sp>
          <p:nvSpPr>
            <p:cNvPr id="8" name="TextBox 8"/>
            <p:cNvSpPr txBox="1"/>
            <p:nvPr/>
          </p:nvSpPr>
          <p:spPr>
            <a:xfrm>
              <a:off x="0" y="38100"/>
              <a:ext cx="812800" cy="899289"/>
            </a:xfrm>
            <a:prstGeom prst="rect">
              <a:avLst/>
            </a:prstGeom>
          </p:spPr>
          <p:txBody>
            <a:bodyPr lIns="50800" tIns="50800" rIns="50800" bIns="50800" rtlCol="0" anchor="ctr"/>
            <a:lstStyle/>
            <a:p>
              <a:pPr algn="ctr">
                <a:lnSpc>
                  <a:spcPts val="2400"/>
                </a:lnSpc>
              </a:pPr>
              <a:endParaRPr/>
            </a:p>
          </p:txBody>
        </p:sp>
      </p:grpSp>
      <p:sp>
        <p:nvSpPr>
          <p:cNvPr id="9" name="TextBox 9"/>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C</a:t>
            </a:r>
          </a:p>
        </p:txBody>
      </p:sp>
      <p:sp>
        <p:nvSpPr>
          <p:cNvPr id="10" name="TextBox 10"/>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uses robust, responsive internal and external communication to increase community engagement.”</a:t>
            </a:r>
          </a:p>
        </p:txBody>
      </p:sp>
      <p:sp>
        <p:nvSpPr>
          <p:cNvPr id="11" name="TextBox 11"/>
          <p:cNvSpPr txBox="1"/>
          <p:nvPr/>
        </p:nvSpPr>
        <p:spPr>
          <a:xfrm>
            <a:off x="6172199" y="3072482"/>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iii: Update and consistently collect measures that accurately tell and celebrate the library’s story.</a:t>
            </a:r>
          </a:p>
        </p:txBody>
      </p:sp>
      <p:sp>
        <p:nvSpPr>
          <p:cNvPr id="12" name="TextBox 12"/>
          <p:cNvSpPr txBox="1"/>
          <p:nvPr/>
        </p:nvSpPr>
        <p:spPr>
          <a:xfrm>
            <a:off x="981979" y="6667565"/>
            <a:ext cx="642251" cy="243840"/>
          </a:xfrm>
          <a:prstGeom prst="rect">
            <a:avLst/>
          </a:prstGeom>
        </p:spPr>
        <p:txBody>
          <a:bodyPr lIns="0" tIns="0" rIns="0" bIns="0" rtlCol="0" anchor="t">
            <a:spAutoFit/>
          </a:bodyPr>
          <a:lstStyle/>
          <a:p>
            <a:pPr algn="l">
              <a:lnSpc>
                <a:spcPts val="1890"/>
              </a:lnSpc>
            </a:pPr>
            <a:r>
              <a:rPr lang="en-US" sz="1800">
                <a:solidFill>
                  <a:srgbClr val="023D7D"/>
                </a:solidFill>
                <a:latin typeface="Segoe UI 2"/>
                <a:ea typeface="Segoe UI 2"/>
                <a:cs typeface="Segoe UI 2"/>
                <a:sym typeface="Segoe UI 2"/>
              </a:rPr>
              <a:t>XXX</a:t>
            </a:r>
          </a:p>
        </p:txBody>
      </p:sp>
      <p:sp>
        <p:nvSpPr>
          <p:cNvPr id="13" name="TextBox 13"/>
          <p:cNvSpPr txBox="1"/>
          <p:nvPr/>
        </p:nvSpPr>
        <p:spPr>
          <a:xfrm>
            <a:off x="981979" y="7371093"/>
            <a:ext cx="642251" cy="243840"/>
          </a:xfrm>
          <a:prstGeom prst="rect">
            <a:avLst/>
          </a:prstGeom>
        </p:spPr>
        <p:txBody>
          <a:bodyPr lIns="0" tIns="0" rIns="0" bIns="0" rtlCol="0" anchor="t">
            <a:spAutoFit/>
          </a:bodyPr>
          <a:lstStyle/>
          <a:p>
            <a:pPr algn="l">
              <a:lnSpc>
                <a:spcPts val="1890"/>
              </a:lnSpc>
            </a:pPr>
            <a:r>
              <a:rPr lang="en-US" sz="1800">
                <a:solidFill>
                  <a:srgbClr val="023D7D"/>
                </a:solidFill>
                <a:latin typeface="Segoe UI 2"/>
                <a:ea typeface="Segoe UI 2"/>
                <a:cs typeface="Segoe UI 2"/>
                <a:sym typeface="Segoe UI 2"/>
              </a:rPr>
              <a:t>XXX</a:t>
            </a:r>
          </a:p>
        </p:txBody>
      </p:sp>
      <p:sp>
        <p:nvSpPr>
          <p:cNvPr id="14" name="TextBox 14"/>
          <p:cNvSpPr txBox="1"/>
          <p:nvPr/>
        </p:nvSpPr>
        <p:spPr>
          <a:xfrm>
            <a:off x="981979" y="8138275"/>
            <a:ext cx="642251" cy="243840"/>
          </a:xfrm>
          <a:prstGeom prst="rect">
            <a:avLst/>
          </a:prstGeom>
        </p:spPr>
        <p:txBody>
          <a:bodyPr lIns="0" tIns="0" rIns="0" bIns="0" rtlCol="0" anchor="t">
            <a:spAutoFit/>
          </a:bodyPr>
          <a:lstStyle/>
          <a:p>
            <a:pPr algn="l">
              <a:lnSpc>
                <a:spcPts val="1890"/>
              </a:lnSpc>
            </a:pPr>
            <a:r>
              <a:rPr lang="en-US" sz="1800">
                <a:solidFill>
                  <a:srgbClr val="023D7D"/>
                </a:solidFill>
                <a:latin typeface="Segoe UI 2"/>
                <a:ea typeface="Segoe UI 2"/>
                <a:cs typeface="Segoe UI 2"/>
                <a:sym typeface="Segoe UI 2"/>
              </a:rPr>
              <a:t>XXX</a:t>
            </a:r>
          </a:p>
        </p:txBody>
      </p:sp>
      <p:sp>
        <p:nvSpPr>
          <p:cNvPr id="15" name="TextBox 15"/>
          <p:cNvSpPr txBox="1"/>
          <p:nvPr/>
        </p:nvSpPr>
        <p:spPr>
          <a:xfrm>
            <a:off x="981979" y="5964038"/>
            <a:ext cx="642251" cy="243840"/>
          </a:xfrm>
          <a:prstGeom prst="rect">
            <a:avLst/>
          </a:prstGeom>
        </p:spPr>
        <p:txBody>
          <a:bodyPr lIns="0" tIns="0" rIns="0" bIns="0" rtlCol="0" anchor="t">
            <a:spAutoFit/>
          </a:bodyPr>
          <a:lstStyle/>
          <a:p>
            <a:pPr algn="l">
              <a:lnSpc>
                <a:spcPts val="1890"/>
              </a:lnSpc>
            </a:pPr>
            <a:r>
              <a:rPr lang="en-US" sz="1800">
                <a:solidFill>
                  <a:srgbClr val="023D7D"/>
                </a:solidFill>
                <a:latin typeface="Segoe UI 2"/>
                <a:ea typeface="Segoe UI 2"/>
                <a:cs typeface="Segoe UI 2"/>
                <a:sym typeface="Segoe UI 2"/>
              </a:rPr>
              <a:t>XXX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3" name="TextBox 3"/>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C</a:t>
            </a:r>
          </a:p>
        </p:txBody>
      </p:sp>
      <p:sp>
        <p:nvSpPr>
          <p:cNvPr id="4" name="TextBox 4"/>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uses robust, responsive internal and external communication to increase community engagement.”</a:t>
            </a:r>
          </a:p>
        </p:txBody>
      </p:sp>
      <p:sp>
        <p:nvSpPr>
          <p:cNvPr id="5" name="TextBox 5"/>
          <p:cNvSpPr txBox="1"/>
          <p:nvPr/>
        </p:nvSpPr>
        <p:spPr>
          <a:xfrm>
            <a:off x="6172199" y="3073726"/>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iii: Update and consistently collect measures that accurately tell and celebrate the library’s story.</a:t>
            </a:r>
          </a:p>
        </p:txBody>
      </p:sp>
      <p:grpSp>
        <p:nvGrpSpPr>
          <p:cNvPr id="6" name="Group 6"/>
          <p:cNvGrpSpPr/>
          <p:nvPr/>
        </p:nvGrpSpPr>
        <p:grpSpPr>
          <a:xfrm>
            <a:off x="561991" y="5419105"/>
            <a:ext cx="3086100" cy="1255548"/>
            <a:chOff x="0" y="0"/>
            <a:chExt cx="812800" cy="330679"/>
          </a:xfrm>
        </p:grpSpPr>
        <p:sp>
          <p:nvSpPr>
            <p:cNvPr id="7" name="Freeform 7"/>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4BA942"/>
            </a:solidFill>
          </p:spPr>
          <p:txBody>
            <a:bodyPr/>
            <a:lstStyle/>
            <a:p>
              <a:endParaRPr lang="en-US"/>
            </a:p>
          </p:txBody>
        </p:sp>
        <p:sp>
          <p:nvSpPr>
            <p:cNvPr id="8" name="TextBox 8"/>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Added Button Maker in May &amp; June</a:t>
              </a:r>
            </a:p>
          </p:txBody>
        </p:sp>
      </p:grpSp>
      <p:grpSp>
        <p:nvGrpSpPr>
          <p:cNvPr id="9" name="Group 9"/>
          <p:cNvGrpSpPr/>
          <p:nvPr/>
        </p:nvGrpSpPr>
        <p:grpSpPr>
          <a:xfrm>
            <a:off x="2453532" y="6904681"/>
            <a:ext cx="3086100" cy="1255548"/>
            <a:chOff x="0" y="0"/>
            <a:chExt cx="812800" cy="330679"/>
          </a:xfrm>
        </p:grpSpPr>
        <p:sp>
          <p:nvSpPr>
            <p:cNvPr id="10" name="Freeform 10"/>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EC5151"/>
            </a:solidFill>
          </p:spPr>
          <p:txBody>
            <a:bodyPr/>
            <a:lstStyle/>
            <a:p>
              <a:endParaRPr lang="en-US"/>
            </a:p>
          </p:txBody>
        </p:sp>
        <p:sp>
          <p:nvSpPr>
            <p:cNvPr id="11" name="TextBox 11"/>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No NHS Volunteers</a:t>
              </a:r>
            </a:p>
            <a:p>
              <a:pPr algn="ctr">
                <a:lnSpc>
                  <a:spcPts val="2400"/>
                </a:lnSpc>
              </a:pPr>
              <a:r>
                <a:rPr lang="en-US" sz="2400">
                  <a:solidFill>
                    <a:srgbClr val="FFFFFF"/>
                  </a:solidFill>
                  <a:latin typeface="Segoe UI 2"/>
                  <a:ea typeface="Segoe UI 2"/>
                  <a:cs typeface="Segoe UI 2"/>
                  <a:sym typeface="Segoe UI 2"/>
                </a:rPr>
                <a:t>in May &amp; June</a:t>
              </a:r>
            </a:p>
          </p:txBody>
        </p:sp>
      </p:grpSp>
      <p:grpSp>
        <p:nvGrpSpPr>
          <p:cNvPr id="12" name="Group 12"/>
          <p:cNvGrpSpPr/>
          <p:nvPr/>
        </p:nvGrpSpPr>
        <p:grpSpPr>
          <a:xfrm>
            <a:off x="4629149" y="8512653"/>
            <a:ext cx="3086100" cy="1255548"/>
            <a:chOff x="0" y="0"/>
            <a:chExt cx="812800" cy="330679"/>
          </a:xfrm>
        </p:grpSpPr>
        <p:sp>
          <p:nvSpPr>
            <p:cNvPr id="13" name="Freeform 13"/>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4BA942"/>
            </a:solidFill>
          </p:spPr>
          <p:txBody>
            <a:bodyPr/>
            <a:lstStyle/>
            <a:p>
              <a:endParaRPr lang="en-US"/>
            </a:p>
          </p:txBody>
        </p:sp>
        <p:sp>
          <p:nvSpPr>
            <p:cNvPr id="14" name="TextBox 14"/>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Added Garden Lead</a:t>
              </a:r>
            </a:p>
            <a:p>
              <a:pPr algn="ctr">
                <a:lnSpc>
                  <a:spcPts val="2400"/>
                </a:lnSpc>
              </a:pPr>
              <a:r>
                <a:rPr lang="en-US" sz="2400">
                  <a:solidFill>
                    <a:srgbClr val="FFFFFF"/>
                  </a:solidFill>
                  <a:latin typeface="Segoe UI 2"/>
                  <a:ea typeface="Segoe UI 2"/>
                  <a:cs typeface="Segoe UI 2"/>
                  <a:sym typeface="Segoe UI 2"/>
                </a:rPr>
                <a:t> in June</a:t>
              </a:r>
            </a:p>
          </p:txBody>
        </p:sp>
      </p:grpSp>
      <p:grpSp>
        <p:nvGrpSpPr>
          <p:cNvPr id="15" name="Group 15"/>
          <p:cNvGrpSpPr/>
          <p:nvPr/>
        </p:nvGrpSpPr>
        <p:grpSpPr>
          <a:xfrm>
            <a:off x="7419990" y="6904681"/>
            <a:ext cx="3086100" cy="1255548"/>
            <a:chOff x="0" y="0"/>
            <a:chExt cx="812800" cy="330679"/>
          </a:xfrm>
        </p:grpSpPr>
        <p:sp>
          <p:nvSpPr>
            <p:cNvPr id="16" name="Freeform 16"/>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EC5151"/>
            </a:solidFill>
          </p:spPr>
          <p:txBody>
            <a:bodyPr/>
            <a:lstStyle/>
            <a:p>
              <a:endParaRPr lang="en-US"/>
            </a:p>
          </p:txBody>
        </p:sp>
        <p:sp>
          <p:nvSpPr>
            <p:cNvPr id="17" name="TextBox 17"/>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No Dogs &amp; Tales in June</a:t>
              </a:r>
            </a:p>
          </p:txBody>
        </p:sp>
      </p:grpSp>
      <p:grpSp>
        <p:nvGrpSpPr>
          <p:cNvPr id="18" name="Group 18"/>
          <p:cNvGrpSpPr/>
          <p:nvPr/>
        </p:nvGrpSpPr>
        <p:grpSpPr>
          <a:xfrm>
            <a:off x="10038166" y="5419105"/>
            <a:ext cx="3086100" cy="1255548"/>
            <a:chOff x="0" y="0"/>
            <a:chExt cx="812800" cy="330679"/>
          </a:xfrm>
        </p:grpSpPr>
        <p:sp>
          <p:nvSpPr>
            <p:cNvPr id="19" name="Freeform 19"/>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4BA942"/>
            </a:solidFill>
          </p:spPr>
          <p:txBody>
            <a:bodyPr/>
            <a:lstStyle/>
            <a:p>
              <a:endParaRPr lang="en-US"/>
            </a:p>
          </p:txBody>
        </p:sp>
        <p:sp>
          <p:nvSpPr>
            <p:cNvPr id="20" name="TextBox 20"/>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Added Garden Helper in June</a:t>
              </a:r>
            </a:p>
          </p:txBody>
        </p:sp>
      </p:grpSp>
      <p:grpSp>
        <p:nvGrpSpPr>
          <p:cNvPr id="21" name="Group 21"/>
          <p:cNvGrpSpPr/>
          <p:nvPr/>
        </p:nvGrpSpPr>
        <p:grpSpPr>
          <a:xfrm>
            <a:off x="12386448" y="6904681"/>
            <a:ext cx="3086100" cy="1255548"/>
            <a:chOff x="0" y="0"/>
            <a:chExt cx="812800" cy="330679"/>
          </a:xfrm>
        </p:grpSpPr>
        <p:sp>
          <p:nvSpPr>
            <p:cNvPr id="22" name="Freeform 22"/>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EC5151"/>
            </a:solidFill>
          </p:spPr>
          <p:txBody>
            <a:bodyPr/>
            <a:lstStyle/>
            <a:p>
              <a:endParaRPr lang="en-US"/>
            </a:p>
          </p:txBody>
        </p:sp>
        <p:sp>
          <p:nvSpPr>
            <p:cNvPr id="23" name="TextBox 23"/>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No Library Board in June</a:t>
              </a:r>
            </a:p>
          </p:txBody>
        </p:sp>
      </p:grpSp>
      <p:grpSp>
        <p:nvGrpSpPr>
          <p:cNvPr id="24" name="Group 24"/>
          <p:cNvGrpSpPr/>
          <p:nvPr/>
        </p:nvGrpSpPr>
        <p:grpSpPr>
          <a:xfrm>
            <a:off x="14629465" y="8512653"/>
            <a:ext cx="3086100" cy="1255548"/>
            <a:chOff x="0" y="0"/>
            <a:chExt cx="812800" cy="330679"/>
          </a:xfrm>
        </p:grpSpPr>
        <p:sp>
          <p:nvSpPr>
            <p:cNvPr id="25" name="Freeform 25"/>
            <p:cNvSpPr/>
            <p:nvPr/>
          </p:nvSpPr>
          <p:spPr>
            <a:xfrm>
              <a:off x="0" y="0"/>
              <a:ext cx="812800" cy="330679"/>
            </a:xfrm>
            <a:custGeom>
              <a:avLst/>
              <a:gdLst/>
              <a:ahLst/>
              <a:cxnLst/>
              <a:rect l="l" t="t" r="r" b="b"/>
              <a:pathLst>
                <a:path w="812800" h="330679">
                  <a:moveTo>
                    <a:pt x="127941" y="0"/>
                  </a:moveTo>
                  <a:lnTo>
                    <a:pt x="684859" y="0"/>
                  </a:lnTo>
                  <a:cubicBezTo>
                    <a:pt x="718791" y="0"/>
                    <a:pt x="751333" y="13479"/>
                    <a:pt x="775327" y="37473"/>
                  </a:cubicBezTo>
                  <a:cubicBezTo>
                    <a:pt x="799321" y="61467"/>
                    <a:pt x="812800" y="94009"/>
                    <a:pt x="812800" y="127941"/>
                  </a:cubicBezTo>
                  <a:lnTo>
                    <a:pt x="812800" y="202738"/>
                  </a:lnTo>
                  <a:cubicBezTo>
                    <a:pt x="812800" y="236670"/>
                    <a:pt x="799321" y="269213"/>
                    <a:pt x="775327" y="293206"/>
                  </a:cubicBezTo>
                  <a:cubicBezTo>
                    <a:pt x="751333" y="317200"/>
                    <a:pt x="718791" y="330679"/>
                    <a:pt x="684859" y="330679"/>
                  </a:cubicBezTo>
                  <a:lnTo>
                    <a:pt x="127941" y="330679"/>
                  </a:lnTo>
                  <a:cubicBezTo>
                    <a:pt x="94009" y="330679"/>
                    <a:pt x="61467" y="317200"/>
                    <a:pt x="37473" y="293206"/>
                  </a:cubicBezTo>
                  <a:cubicBezTo>
                    <a:pt x="13479" y="269213"/>
                    <a:pt x="0" y="236670"/>
                    <a:pt x="0" y="202738"/>
                  </a:cubicBezTo>
                  <a:lnTo>
                    <a:pt x="0" y="127941"/>
                  </a:lnTo>
                  <a:cubicBezTo>
                    <a:pt x="0" y="94009"/>
                    <a:pt x="13479" y="61467"/>
                    <a:pt x="37473" y="37473"/>
                  </a:cubicBezTo>
                  <a:cubicBezTo>
                    <a:pt x="61467" y="13479"/>
                    <a:pt x="94009" y="0"/>
                    <a:pt x="127941" y="0"/>
                  </a:cubicBezTo>
                  <a:close/>
                </a:path>
              </a:pathLst>
            </a:custGeom>
            <a:solidFill>
              <a:srgbClr val="4BA942"/>
            </a:solidFill>
          </p:spPr>
          <p:txBody>
            <a:bodyPr/>
            <a:lstStyle/>
            <a:p>
              <a:endParaRPr lang="en-US"/>
            </a:p>
          </p:txBody>
        </p:sp>
        <p:sp>
          <p:nvSpPr>
            <p:cNvPr id="26" name="TextBox 26"/>
            <p:cNvSpPr txBox="1"/>
            <p:nvPr/>
          </p:nvSpPr>
          <p:spPr>
            <a:xfrm>
              <a:off x="0" y="38100"/>
              <a:ext cx="812800" cy="292579"/>
            </a:xfrm>
            <a:prstGeom prst="rect">
              <a:avLst/>
            </a:prstGeom>
          </p:spPr>
          <p:txBody>
            <a:bodyPr lIns="50800" tIns="50800" rIns="50800" bIns="50800" rtlCol="0" anchor="ctr"/>
            <a:lstStyle/>
            <a:p>
              <a:pPr algn="ctr">
                <a:lnSpc>
                  <a:spcPts val="2400"/>
                </a:lnSpc>
              </a:pPr>
              <a:r>
                <a:rPr lang="en-US" sz="2400">
                  <a:solidFill>
                    <a:srgbClr val="FFFFFF"/>
                  </a:solidFill>
                  <a:latin typeface="Segoe UI 2"/>
                  <a:ea typeface="Segoe UI 2"/>
                  <a:cs typeface="Segoe UI 2"/>
                  <a:sym typeface="Segoe UI 2"/>
                </a:rPr>
                <a:t>Added Volunteer Orientation in June</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3" name="Freeform 3"/>
          <p:cNvSpPr/>
          <p:nvPr/>
        </p:nvSpPr>
        <p:spPr>
          <a:xfrm>
            <a:off x="734287" y="5258761"/>
            <a:ext cx="3438491" cy="4133439"/>
          </a:xfrm>
          <a:custGeom>
            <a:avLst/>
            <a:gdLst/>
            <a:ahLst/>
            <a:cxnLst/>
            <a:rect l="l" t="t" r="r" b="b"/>
            <a:pathLst>
              <a:path w="3438491" h="4133439">
                <a:moveTo>
                  <a:pt x="0" y="0"/>
                </a:moveTo>
                <a:lnTo>
                  <a:pt x="3438491" y="0"/>
                </a:lnTo>
                <a:lnTo>
                  <a:pt x="3438491" y="4133438"/>
                </a:lnTo>
                <a:lnTo>
                  <a:pt x="0" y="4133438"/>
                </a:lnTo>
                <a:lnTo>
                  <a:pt x="0" y="0"/>
                </a:lnTo>
                <a:close/>
              </a:path>
            </a:pathLst>
          </a:custGeom>
          <a:blipFill>
            <a:blip r:embed="rId2"/>
            <a:stretch>
              <a:fillRect r="-16870" b="-2954"/>
            </a:stretch>
          </a:blipFill>
        </p:spPr>
        <p:txBody>
          <a:bodyPr/>
          <a:lstStyle/>
          <a:p>
            <a:endParaRPr lang="en-US"/>
          </a:p>
        </p:txBody>
      </p:sp>
      <p:sp>
        <p:nvSpPr>
          <p:cNvPr id="4" name="TextBox 4"/>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C</a:t>
            </a:r>
          </a:p>
        </p:txBody>
      </p:sp>
      <p:sp>
        <p:nvSpPr>
          <p:cNvPr id="5" name="TextBox 5"/>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uses robust, responsive internal and external communication to increase community engagement.”</a:t>
            </a:r>
          </a:p>
        </p:txBody>
      </p:sp>
      <p:sp>
        <p:nvSpPr>
          <p:cNvPr id="6" name="TextBox 6"/>
          <p:cNvSpPr txBox="1"/>
          <p:nvPr/>
        </p:nvSpPr>
        <p:spPr>
          <a:xfrm>
            <a:off x="6172199" y="3073726"/>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iii: Update and consistently collect measures that accurately tell and celebrate the library’s story.</a:t>
            </a:r>
          </a:p>
        </p:txBody>
      </p:sp>
      <p:sp>
        <p:nvSpPr>
          <p:cNvPr id="7" name="TextBox 7"/>
          <p:cNvSpPr txBox="1"/>
          <p:nvPr/>
        </p:nvSpPr>
        <p:spPr>
          <a:xfrm>
            <a:off x="6045702" y="5182561"/>
            <a:ext cx="11543366" cy="4702810"/>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Identified volunteers whose hours were missing from our database including some of the Friends, WISE, book club, teen special project, and Native Garden volunteers.</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Discussed the importance of accurate data with six staff supervisors of volunteers and dozens of volunteers. </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Launched a monthly spreadsheet shared with staff to help prevent future lapses in data. </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Planned future meetings to continue to implement this correction. </a:t>
            </a:r>
          </a:p>
        </p:txBody>
      </p:sp>
      <p:sp>
        <p:nvSpPr>
          <p:cNvPr id="8" name="Freeform 8"/>
          <p:cNvSpPr/>
          <p:nvPr/>
        </p:nvSpPr>
        <p:spPr>
          <a:xfrm rot="-5400000">
            <a:off x="30608" y="2715011"/>
            <a:ext cx="18257392" cy="18257392"/>
          </a:xfrm>
          <a:custGeom>
            <a:avLst/>
            <a:gdLst/>
            <a:ahLst/>
            <a:cxnLst/>
            <a:rect l="l" t="t" r="r" b="b"/>
            <a:pathLst>
              <a:path w="18257392" h="18257392">
                <a:moveTo>
                  <a:pt x="0" y="0"/>
                </a:moveTo>
                <a:lnTo>
                  <a:pt x="18257392" y="0"/>
                </a:lnTo>
                <a:lnTo>
                  <a:pt x="18257392" y="18257392"/>
                </a:lnTo>
                <a:lnTo>
                  <a:pt x="0" y="18257392"/>
                </a:lnTo>
                <a:lnTo>
                  <a:pt x="0" y="0"/>
                </a:lnTo>
                <a:close/>
              </a:path>
            </a:pathLst>
          </a:custGeom>
          <a:blipFill>
            <a:blip r:embed="rId3">
              <a:alphaModFix amt="4000"/>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3" name="TextBox 3"/>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C</a:t>
            </a:r>
          </a:p>
        </p:txBody>
      </p:sp>
      <p:sp>
        <p:nvSpPr>
          <p:cNvPr id="4" name="TextBox 4"/>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uses robust, responsive internal and external communication to increase community engagement.”</a:t>
            </a:r>
          </a:p>
        </p:txBody>
      </p:sp>
      <p:sp>
        <p:nvSpPr>
          <p:cNvPr id="5" name="TextBox 5"/>
          <p:cNvSpPr txBox="1"/>
          <p:nvPr/>
        </p:nvSpPr>
        <p:spPr>
          <a:xfrm>
            <a:off x="6172199" y="3073726"/>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iii: Update and consistently collect measures that accurately tell and celebrate the library’s story.</a:t>
            </a:r>
          </a:p>
        </p:txBody>
      </p:sp>
      <p:sp>
        <p:nvSpPr>
          <p:cNvPr id="6" name="TextBox 6"/>
          <p:cNvSpPr txBox="1"/>
          <p:nvPr/>
        </p:nvSpPr>
        <p:spPr>
          <a:xfrm>
            <a:off x="6045702" y="5182561"/>
            <a:ext cx="11543366" cy="208343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Recruited volunteers for the video project highlighting the value of library services. </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Created an anonymous form to collect feedback after volunteer orientations. </a:t>
            </a:r>
          </a:p>
        </p:txBody>
      </p:sp>
      <p:grpSp>
        <p:nvGrpSpPr>
          <p:cNvPr id="7" name="Group 7"/>
          <p:cNvGrpSpPr/>
          <p:nvPr/>
        </p:nvGrpSpPr>
        <p:grpSpPr>
          <a:xfrm>
            <a:off x="7092011" y="7666046"/>
            <a:ext cx="4275827" cy="2392967"/>
            <a:chOff x="0" y="0"/>
            <a:chExt cx="1126144" cy="630246"/>
          </a:xfrm>
        </p:grpSpPr>
        <p:sp>
          <p:nvSpPr>
            <p:cNvPr id="8" name="Freeform 8"/>
            <p:cNvSpPr/>
            <p:nvPr/>
          </p:nvSpPr>
          <p:spPr>
            <a:xfrm>
              <a:off x="0" y="0"/>
              <a:ext cx="1126144" cy="630246"/>
            </a:xfrm>
            <a:custGeom>
              <a:avLst/>
              <a:gdLst/>
              <a:ahLst/>
              <a:cxnLst/>
              <a:rect l="l" t="t" r="r" b="b"/>
              <a:pathLst>
                <a:path w="1126144" h="630246">
                  <a:moveTo>
                    <a:pt x="92342" y="0"/>
                  </a:moveTo>
                  <a:lnTo>
                    <a:pt x="1033802" y="0"/>
                  </a:lnTo>
                  <a:cubicBezTo>
                    <a:pt x="1084801" y="0"/>
                    <a:pt x="1126144" y="41343"/>
                    <a:pt x="1126144" y="92342"/>
                  </a:cubicBezTo>
                  <a:lnTo>
                    <a:pt x="1126144" y="537905"/>
                  </a:lnTo>
                  <a:cubicBezTo>
                    <a:pt x="1126144" y="588904"/>
                    <a:pt x="1084801" y="630246"/>
                    <a:pt x="1033802" y="630246"/>
                  </a:cubicBezTo>
                  <a:lnTo>
                    <a:pt x="92342" y="630246"/>
                  </a:lnTo>
                  <a:cubicBezTo>
                    <a:pt x="41343" y="630246"/>
                    <a:pt x="0" y="588904"/>
                    <a:pt x="0" y="537905"/>
                  </a:cubicBezTo>
                  <a:lnTo>
                    <a:pt x="0" y="92342"/>
                  </a:lnTo>
                  <a:cubicBezTo>
                    <a:pt x="0" y="41343"/>
                    <a:pt x="41343" y="0"/>
                    <a:pt x="92342" y="0"/>
                  </a:cubicBezTo>
                  <a:close/>
                </a:path>
              </a:pathLst>
            </a:custGeom>
            <a:solidFill>
              <a:srgbClr val="003D7D"/>
            </a:solidFill>
            <a:ln w="114300" cap="rnd">
              <a:solidFill>
                <a:srgbClr val="FFFFFF"/>
              </a:solidFill>
              <a:prstDash val="solid"/>
              <a:round/>
            </a:ln>
          </p:spPr>
          <p:txBody>
            <a:bodyPr/>
            <a:lstStyle/>
            <a:p>
              <a:endParaRPr lang="en-US"/>
            </a:p>
          </p:txBody>
        </p:sp>
        <p:sp>
          <p:nvSpPr>
            <p:cNvPr id="9" name="TextBox 9"/>
            <p:cNvSpPr txBox="1"/>
            <p:nvPr/>
          </p:nvSpPr>
          <p:spPr>
            <a:xfrm>
              <a:off x="0" y="38100"/>
              <a:ext cx="1126144" cy="592146"/>
            </a:xfrm>
            <a:prstGeom prst="rect">
              <a:avLst/>
            </a:prstGeom>
          </p:spPr>
          <p:txBody>
            <a:bodyPr lIns="50800" tIns="50800" rIns="50800" bIns="50800" rtlCol="0" anchor="ctr"/>
            <a:lstStyle/>
            <a:p>
              <a:pPr algn="ctr">
                <a:lnSpc>
                  <a:spcPts val="2400"/>
                </a:lnSpc>
              </a:pPr>
              <a:endParaRPr/>
            </a:p>
          </p:txBody>
        </p:sp>
      </p:grpSp>
      <p:sp>
        <p:nvSpPr>
          <p:cNvPr id="10" name="TextBox 10"/>
          <p:cNvSpPr txBox="1"/>
          <p:nvPr/>
        </p:nvSpPr>
        <p:spPr>
          <a:xfrm>
            <a:off x="7264275" y="8076757"/>
            <a:ext cx="3926893" cy="1005759"/>
          </a:xfrm>
          <a:prstGeom prst="rect">
            <a:avLst/>
          </a:prstGeom>
        </p:spPr>
        <p:txBody>
          <a:bodyPr lIns="0" tIns="0" rIns="0" bIns="0" rtlCol="0" anchor="t">
            <a:spAutoFit/>
          </a:bodyPr>
          <a:lstStyle/>
          <a:p>
            <a:pPr algn="ctr">
              <a:lnSpc>
                <a:spcPts val="7660"/>
              </a:lnSpc>
            </a:pPr>
            <a:r>
              <a:rPr lang="en-US" sz="7295">
                <a:solidFill>
                  <a:srgbClr val="FFFFFF"/>
                </a:solidFill>
                <a:latin typeface="Segoe UI 1"/>
                <a:ea typeface="Segoe UI 1"/>
                <a:cs typeface="Segoe UI 1"/>
                <a:sym typeface="Segoe UI 1"/>
              </a:rPr>
              <a:t>75%</a:t>
            </a:r>
          </a:p>
        </p:txBody>
      </p:sp>
      <p:sp>
        <p:nvSpPr>
          <p:cNvPr id="11" name="TextBox 11"/>
          <p:cNvSpPr txBox="1"/>
          <p:nvPr/>
        </p:nvSpPr>
        <p:spPr>
          <a:xfrm>
            <a:off x="7264275" y="9130141"/>
            <a:ext cx="3926893" cy="560705"/>
          </a:xfrm>
          <a:prstGeom prst="rect">
            <a:avLst/>
          </a:prstGeom>
        </p:spPr>
        <p:txBody>
          <a:bodyPr lIns="0" tIns="0" rIns="0" bIns="0" rtlCol="0" anchor="t">
            <a:spAutoFit/>
          </a:bodyPr>
          <a:lstStyle/>
          <a:p>
            <a:pPr marL="0" lvl="0" indent="0" algn="ctr">
              <a:lnSpc>
                <a:spcPts val="2199"/>
              </a:lnSpc>
            </a:pPr>
            <a:r>
              <a:rPr lang="en-US" sz="2199">
                <a:solidFill>
                  <a:srgbClr val="FFFFFF"/>
                </a:solidFill>
                <a:latin typeface="Segoe UI 2"/>
                <a:ea typeface="Segoe UI 2"/>
                <a:cs typeface="Segoe UI 2"/>
                <a:sym typeface="Segoe UI 2"/>
              </a:rPr>
              <a:t>Had “a lot” of confidence about volunteering by the end.</a:t>
            </a:r>
          </a:p>
        </p:txBody>
      </p:sp>
      <p:grpSp>
        <p:nvGrpSpPr>
          <p:cNvPr id="12" name="Group 12"/>
          <p:cNvGrpSpPr/>
          <p:nvPr/>
        </p:nvGrpSpPr>
        <p:grpSpPr>
          <a:xfrm>
            <a:off x="12891239" y="7666046"/>
            <a:ext cx="4275827" cy="2392967"/>
            <a:chOff x="0" y="0"/>
            <a:chExt cx="1126144" cy="630246"/>
          </a:xfrm>
        </p:grpSpPr>
        <p:sp>
          <p:nvSpPr>
            <p:cNvPr id="13" name="Freeform 13"/>
            <p:cNvSpPr/>
            <p:nvPr/>
          </p:nvSpPr>
          <p:spPr>
            <a:xfrm>
              <a:off x="0" y="0"/>
              <a:ext cx="1126144" cy="630246"/>
            </a:xfrm>
            <a:custGeom>
              <a:avLst/>
              <a:gdLst/>
              <a:ahLst/>
              <a:cxnLst/>
              <a:rect l="l" t="t" r="r" b="b"/>
              <a:pathLst>
                <a:path w="1126144" h="630246">
                  <a:moveTo>
                    <a:pt x="92342" y="0"/>
                  </a:moveTo>
                  <a:lnTo>
                    <a:pt x="1033802" y="0"/>
                  </a:lnTo>
                  <a:cubicBezTo>
                    <a:pt x="1084801" y="0"/>
                    <a:pt x="1126144" y="41343"/>
                    <a:pt x="1126144" y="92342"/>
                  </a:cubicBezTo>
                  <a:lnTo>
                    <a:pt x="1126144" y="537905"/>
                  </a:lnTo>
                  <a:cubicBezTo>
                    <a:pt x="1126144" y="588904"/>
                    <a:pt x="1084801" y="630246"/>
                    <a:pt x="1033802" y="630246"/>
                  </a:cubicBezTo>
                  <a:lnTo>
                    <a:pt x="92342" y="630246"/>
                  </a:lnTo>
                  <a:cubicBezTo>
                    <a:pt x="41343" y="630246"/>
                    <a:pt x="0" y="588904"/>
                    <a:pt x="0" y="537905"/>
                  </a:cubicBezTo>
                  <a:lnTo>
                    <a:pt x="0" y="92342"/>
                  </a:lnTo>
                  <a:cubicBezTo>
                    <a:pt x="0" y="41343"/>
                    <a:pt x="41343" y="0"/>
                    <a:pt x="92342" y="0"/>
                  </a:cubicBezTo>
                  <a:close/>
                </a:path>
              </a:pathLst>
            </a:custGeom>
            <a:solidFill>
              <a:srgbClr val="003D7D"/>
            </a:solidFill>
            <a:ln w="114300" cap="rnd">
              <a:solidFill>
                <a:srgbClr val="FFFFFF"/>
              </a:solidFill>
              <a:prstDash val="solid"/>
              <a:round/>
            </a:ln>
          </p:spPr>
          <p:txBody>
            <a:bodyPr/>
            <a:lstStyle/>
            <a:p>
              <a:endParaRPr lang="en-US"/>
            </a:p>
          </p:txBody>
        </p:sp>
        <p:sp>
          <p:nvSpPr>
            <p:cNvPr id="14" name="TextBox 14"/>
            <p:cNvSpPr txBox="1"/>
            <p:nvPr/>
          </p:nvSpPr>
          <p:spPr>
            <a:xfrm>
              <a:off x="0" y="38100"/>
              <a:ext cx="1126144" cy="592146"/>
            </a:xfrm>
            <a:prstGeom prst="rect">
              <a:avLst/>
            </a:prstGeom>
          </p:spPr>
          <p:txBody>
            <a:bodyPr lIns="50800" tIns="50800" rIns="50800" bIns="50800" rtlCol="0" anchor="ctr"/>
            <a:lstStyle/>
            <a:p>
              <a:pPr algn="ctr">
                <a:lnSpc>
                  <a:spcPts val="2400"/>
                </a:lnSpc>
              </a:pPr>
              <a:endParaRPr/>
            </a:p>
          </p:txBody>
        </p:sp>
      </p:grpSp>
      <p:sp>
        <p:nvSpPr>
          <p:cNvPr id="15" name="TextBox 15"/>
          <p:cNvSpPr txBox="1"/>
          <p:nvPr/>
        </p:nvSpPr>
        <p:spPr>
          <a:xfrm>
            <a:off x="14093495" y="8076757"/>
            <a:ext cx="1871317" cy="1005759"/>
          </a:xfrm>
          <a:prstGeom prst="rect">
            <a:avLst/>
          </a:prstGeom>
        </p:spPr>
        <p:txBody>
          <a:bodyPr lIns="0" tIns="0" rIns="0" bIns="0" rtlCol="0" anchor="t">
            <a:spAutoFit/>
          </a:bodyPr>
          <a:lstStyle/>
          <a:p>
            <a:pPr algn="l">
              <a:lnSpc>
                <a:spcPts val="7660"/>
              </a:lnSpc>
            </a:pPr>
            <a:r>
              <a:rPr lang="en-US" sz="7295">
                <a:solidFill>
                  <a:srgbClr val="FFFFFF"/>
                </a:solidFill>
                <a:latin typeface="Segoe UI 1"/>
                <a:ea typeface="Segoe UI 1"/>
                <a:cs typeface="Segoe UI 1"/>
                <a:sym typeface="Segoe UI 1"/>
              </a:rPr>
              <a:t>87%</a:t>
            </a:r>
          </a:p>
        </p:txBody>
      </p:sp>
      <p:sp>
        <p:nvSpPr>
          <p:cNvPr id="16" name="TextBox 16"/>
          <p:cNvSpPr txBox="1"/>
          <p:nvPr/>
        </p:nvSpPr>
        <p:spPr>
          <a:xfrm>
            <a:off x="13063089" y="9120616"/>
            <a:ext cx="3846370" cy="327660"/>
          </a:xfrm>
          <a:prstGeom prst="rect">
            <a:avLst/>
          </a:prstGeom>
        </p:spPr>
        <p:txBody>
          <a:bodyPr lIns="0" tIns="0" rIns="0" bIns="0" rtlCol="0" anchor="t">
            <a:spAutoFit/>
          </a:bodyPr>
          <a:lstStyle/>
          <a:p>
            <a:pPr marL="0" lvl="0" indent="0" algn="ctr">
              <a:lnSpc>
                <a:spcPts val="2400"/>
              </a:lnSpc>
            </a:pPr>
            <a:r>
              <a:rPr lang="en-US" sz="2400">
                <a:solidFill>
                  <a:srgbClr val="FFFFFF"/>
                </a:solidFill>
                <a:latin typeface="Segoe UI 2"/>
                <a:ea typeface="Segoe UI 2"/>
                <a:cs typeface="Segoe UI 2"/>
                <a:sym typeface="Segoe UI 2"/>
              </a:rPr>
              <a:t>Learned something new.</a:t>
            </a:r>
          </a:p>
        </p:txBody>
      </p:sp>
      <p:grpSp>
        <p:nvGrpSpPr>
          <p:cNvPr id="17" name="Group 17"/>
          <p:cNvGrpSpPr/>
          <p:nvPr/>
        </p:nvGrpSpPr>
        <p:grpSpPr>
          <a:xfrm>
            <a:off x="1120933" y="7666046"/>
            <a:ext cx="4275827" cy="2392967"/>
            <a:chOff x="0" y="0"/>
            <a:chExt cx="1126144" cy="630246"/>
          </a:xfrm>
        </p:grpSpPr>
        <p:sp>
          <p:nvSpPr>
            <p:cNvPr id="18" name="Freeform 18"/>
            <p:cNvSpPr/>
            <p:nvPr/>
          </p:nvSpPr>
          <p:spPr>
            <a:xfrm>
              <a:off x="0" y="0"/>
              <a:ext cx="1126144" cy="630246"/>
            </a:xfrm>
            <a:custGeom>
              <a:avLst/>
              <a:gdLst/>
              <a:ahLst/>
              <a:cxnLst/>
              <a:rect l="l" t="t" r="r" b="b"/>
              <a:pathLst>
                <a:path w="1126144" h="630246">
                  <a:moveTo>
                    <a:pt x="92342" y="0"/>
                  </a:moveTo>
                  <a:lnTo>
                    <a:pt x="1033802" y="0"/>
                  </a:lnTo>
                  <a:cubicBezTo>
                    <a:pt x="1084801" y="0"/>
                    <a:pt x="1126144" y="41343"/>
                    <a:pt x="1126144" y="92342"/>
                  </a:cubicBezTo>
                  <a:lnTo>
                    <a:pt x="1126144" y="537905"/>
                  </a:lnTo>
                  <a:cubicBezTo>
                    <a:pt x="1126144" y="588904"/>
                    <a:pt x="1084801" y="630246"/>
                    <a:pt x="1033802" y="630246"/>
                  </a:cubicBezTo>
                  <a:lnTo>
                    <a:pt x="92342" y="630246"/>
                  </a:lnTo>
                  <a:cubicBezTo>
                    <a:pt x="41343" y="630246"/>
                    <a:pt x="0" y="588904"/>
                    <a:pt x="0" y="537905"/>
                  </a:cubicBezTo>
                  <a:lnTo>
                    <a:pt x="0" y="92342"/>
                  </a:lnTo>
                  <a:cubicBezTo>
                    <a:pt x="0" y="41343"/>
                    <a:pt x="41343" y="0"/>
                    <a:pt x="92342" y="0"/>
                  </a:cubicBezTo>
                  <a:close/>
                </a:path>
              </a:pathLst>
            </a:custGeom>
            <a:solidFill>
              <a:srgbClr val="003D7D"/>
            </a:solidFill>
            <a:ln w="114300" cap="rnd">
              <a:solidFill>
                <a:srgbClr val="FFFFFF"/>
              </a:solidFill>
              <a:prstDash val="solid"/>
              <a:round/>
            </a:ln>
          </p:spPr>
          <p:txBody>
            <a:bodyPr/>
            <a:lstStyle/>
            <a:p>
              <a:endParaRPr lang="en-US"/>
            </a:p>
          </p:txBody>
        </p:sp>
        <p:sp>
          <p:nvSpPr>
            <p:cNvPr id="19" name="TextBox 19"/>
            <p:cNvSpPr txBox="1"/>
            <p:nvPr/>
          </p:nvSpPr>
          <p:spPr>
            <a:xfrm>
              <a:off x="0" y="38100"/>
              <a:ext cx="1126144" cy="592146"/>
            </a:xfrm>
            <a:prstGeom prst="rect">
              <a:avLst/>
            </a:prstGeom>
          </p:spPr>
          <p:txBody>
            <a:bodyPr lIns="50800" tIns="50800" rIns="50800" bIns="50800" rtlCol="0" anchor="ctr"/>
            <a:lstStyle/>
            <a:p>
              <a:pPr algn="ctr">
                <a:lnSpc>
                  <a:spcPts val="2400"/>
                </a:lnSpc>
              </a:pPr>
              <a:endParaRPr/>
            </a:p>
          </p:txBody>
        </p:sp>
      </p:grpSp>
      <p:sp>
        <p:nvSpPr>
          <p:cNvPr id="20" name="TextBox 20"/>
          <p:cNvSpPr txBox="1"/>
          <p:nvPr/>
        </p:nvSpPr>
        <p:spPr>
          <a:xfrm>
            <a:off x="2014516" y="8076757"/>
            <a:ext cx="2488661" cy="1005759"/>
          </a:xfrm>
          <a:prstGeom prst="rect">
            <a:avLst/>
          </a:prstGeom>
        </p:spPr>
        <p:txBody>
          <a:bodyPr lIns="0" tIns="0" rIns="0" bIns="0" rtlCol="0" anchor="t">
            <a:spAutoFit/>
          </a:bodyPr>
          <a:lstStyle/>
          <a:p>
            <a:pPr algn="l">
              <a:lnSpc>
                <a:spcPts val="7660"/>
              </a:lnSpc>
            </a:pPr>
            <a:r>
              <a:rPr lang="en-US" sz="7295">
                <a:solidFill>
                  <a:srgbClr val="FFFFFF"/>
                </a:solidFill>
                <a:latin typeface="Segoe UI 1"/>
                <a:ea typeface="Segoe UI 1"/>
                <a:cs typeface="Segoe UI 1"/>
                <a:sym typeface="Segoe UI 1"/>
              </a:rPr>
              <a:t>100%</a:t>
            </a:r>
          </a:p>
        </p:txBody>
      </p:sp>
      <p:sp>
        <p:nvSpPr>
          <p:cNvPr id="21" name="TextBox 21"/>
          <p:cNvSpPr txBox="1"/>
          <p:nvPr/>
        </p:nvSpPr>
        <p:spPr>
          <a:xfrm>
            <a:off x="1359474" y="9120616"/>
            <a:ext cx="3798745" cy="327660"/>
          </a:xfrm>
          <a:prstGeom prst="rect">
            <a:avLst/>
          </a:prstGeom>
        </p:spPr>
        <p:txBody>
          <a:bodyPr lIns="0" tIns="0" rIns="0" bIns="0" rtlCol="0" anchor="t">
            <a:spAutoFit/>
          </a:bodyPr>
          <a:lstStyle/>
          <a:p>
            <a:pPr marL="0" lvl="0" indent="0" algn="ctr">
              <a:lnSpc>
                <a:spcPts val="2400"/>
              </a:lnSpc>
            </a:pPr>
            <a:r>
              <a:rPr lang="en-US" sz="2400">
                <a:solidFill>
                  <a:srgbClr val="FFFFFF"/>
                </a:solidFill>
                <a:latin typeface="Segoe UI 2"/>
                <a:ea typeface="Segoe UI 2"/>
                <a:cs typeface="Segoe UI 2"/>
                <a:sym typeface="Segoe UI 2"/>
              </a:rPr>
              <a:t>Felt welcomed.</a:t>
            </a:r>
          </a:p>
        </p:txBody>
      </p:sp>
      <p:sp>
        <p:nvSpPr>
          <p:cNvPr id="22" name="Freeform 22"/>
          <p:cNvSpPr/>
          <p:nvPr/>
        </p:nvSpPr>
        <p:spPr>
          <a:xfrm rot="-5400000">
            <a:off x="30608" y="2715011"/>
            <a:ext cx="18257392" cy="18257392"/>
          </a:xfrm>
          <a:custGeom>
            <a:avLst/>
            <a:gdLst/>
            <a:ahLst/>
            <a:cxnLst/>
            <a:rect l="l" t="t" r="r" b="b"/>
            <a:pathLst>
              <a:path w="18257392" h="18257392">
                <a:moveTo>
                  <a:pt x="0" y="0"/>
                </a:moveTo>
                <a:lnTo>
                  <a:pt x="18257392" y="0"/>
                </a:lnTo>
                <a:lnTo>
                  <a:pt x="18257392" y="18257392"/>
                </a:lnTo>
                <a:lnTo>
                  <a:pt x="0" y="18257392"/>
                </a:lnTo>
                <a:lnTo>
                  <a:pt x="0" y="0"/>
                </a:lnTo>
                <a:close/>
              </a:path>
            </a:pathLst>
          </a:custGeom>
          <a:blipFill>
            <a:blip r:embed="rId2">
              <a:alphaModFix amt="4000"/>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561991" y="4432662"/>
            <a:ext cx="3964973" cy="4912288"/>
          </a:xfrm>
          <a:custGeom>
            <a:avLst/>
            <a:gdLst/>
            <a:ahLst/>
            <a:cxnLst/>
            <a:rect l="l" t="t" r="r" b="b"/>
            <a:pathLst>
              <a:path w="3964973" h="4912288">
                <a:moveTo>
                  <a:pt x="0" y="0"/>
                </a:moveTo>
                <a:lnTo>
                  <a:pt x="3964973" y="0"/>
                </a:lnTo>
                <a:lnTo>
                  <a:pt x="3964973" y="4912288"/>
                </a:lnTo>
                <a:lnTo>
                  <a:pt x="0" y="4912288"/>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172199" y="4894906"/>
            <a:ext cx="11416869"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Trained three staff supervisors of volunteers about best practices in 1-on-1 sessions supported by R.S. supervisors.  </a:t>
            </a:r>
          </a:p>
        </p:txBody>
      </p:sp>
      <p:sp>
        <p:nvSpPr>
          <p:cNvPr id="5" name="TextBox 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F</a:t>
            </a:r>
          </a:p>
        </p:txBody>
      </p:sp>
      <p:sp>
        <p:nvSpPr>
          <p:cNvPr id="6" name="TextBox 6"/>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“Qualified professionals serve the needs of the Tigard Community.”</a:t>
            </a:r>
          </a:p>
        </p:txBody>
      </p:sp>
      <p:sp>
        <p:nvSpPr>
          <p:cNvPr id="7" name="TextBox 7"/>
          <p:cNvSpPr txBox="1"/>
          <p:nvPr/>
        </p:nvSpPr>
        <p:spPr>
          <a:xfrm>
            <a:off x="6172199" y="3130876"/>
            <a:ext cx="11416869" cy="1440180"/>
          </a:xfrm>
          <a:prstGeom prst="rect">
            <a:avLst/>
          </a:prstGeom>
        </p:spPr>
        <p:txBody>
          <a:bodyPr lIns="0" tIns="0" rIns="0" bIns="0" rtlCol="0" anchor="t">
            <a:spAutoFit/>
          </a:bodyPr>
          <a:lstStyle/>
          <a:p>
            <a:pPr algn="l">
              <a:lnSpc>
                <a:spcPts val="3780"/>
              </a:lnSpc>
            </a:pPr>
            <a:r>
              <a:rPr lang="en-US" sz="3600">
                <a:solidFill>
                  <a:srgbClr val="B0DEAB"/>
                </a:solidFill>
                <a:latin typeface="Segoe UI 2"/>
                <a:ea typeface="Segoe UI 2"/>
                <a:cs typeface="Segoe UI 2"/>
                <a:sym typeface="Segoe UI 2"/>
              </a:rPr>
              <a:t>Action i: Support internal and external opportunities for training that strengthen the library professional field and career advancement.</a:t>
            </a:r>
          </a:p>
        </p:txBody>
      </p:sp>
      <p:sp>
        <p:nvSpPr>
          <p:cNvPr id="8" name="TextBox 8"/>
          <p:cNvSpPr txBox="1"/>
          <p:nvPr/>
        </p:nvSpPr>
        <p:spPr>
          <a:xfrm>
            <a:off x="6172199" y="6892616"/>
            <a:ext cx="11416869" cy="963930"/>
          </a:xfrm>
          <a:prstGeom prst="rect">
            <a:avLst/>
          </a:prstGeom>
        </p:spPr>
        <p:txBody>
          <a:bodyPr lIns="0" tIns="0" rIns="0" bIns="0" rtlCol="0" anchor="t">
            <a:spAutoFit/>
          </a:bodyPr>
          <a:lstStyle/>
          <a:p>
            <a:pPr algn="l">
              <a:lnSpc>
                <a:spcPts val="3780"/>
              </a:lnSpc>
            </a:pPr>
            <a:r>
              <a:rPr lang="en-US" sz="3600">
                <a:solidFill>
                  <a:srgbClr val="B0DEAB"/>
                </a:solidFill>
                <a:latin typeface="Segoe UI 2"/>
                <a:ea typeface="Segoe UI 2"/>
                <a:cs typeface="Segoe UI 2"/>
                <a:sym typeface="Segoe UI 2"/>
              </a:rPr>
              <a:t>Action iii: Assess and adjust staffing needs and priorities to best support departmental goals.</a:t>
            </a:r>
          </a:p>
        </p:txBody>
      </p:sp>
      <p:sp>
        <p:nvSpPr>
          <p:cNvPr id="9" name="TextBox 9"/>
          <p:cNvSpPr txBox="1"/>
          <p:nvPr/>
        </p:nvSpPr>
        <p:spPr>
          <a:xfrm>
            <a:off x="6298696" y="8222615"/>
            <a:ext cx="11416869"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Launched a Volunteer Substitutes program. </a:t>
            </a:r>
          </a:p>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Brought in three substitutes so far to assist in Circulation.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0" y="2715011"/>
            <a:ext cx="18448539" cy="13836404"/>
          </a:xfrm>
          <a:custGeom>
            <a:avLst/>
            <a:gdLst/>
            <a:ahLst/>
            <a:cxnLst/>
            <a:rect l="l" t="t" r="r" b="b"/>
            <a:pathLst>
              <a:path w="18448539" h="13836404">
                <a:moveTo>
                  <a:pt x="0" y="0"/>
                </a:moveTo>
                <a:lnTo>
                  <a:pt x="18448539" y="0"/>
                </a:lnTo>
                <a:lnTo>
                  <a:pt x="18448539" y="13836405"/>
                </a:lnTo>
                <a:lnTo>
                  <a:pt x="0" y="13836405"/>
                </a:lnTo>
                <a:lnTo>
                  <a:pt x="0" y="0"/>
                </a:lnTo>
                <a:close/>
              </a:path>
            </a:pathLst>
          </a:custGeom>
          <a:blipFill>
            <a:blip>
              <a:alphaModFix amt="9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AutoShape 3"/>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4" name="Freeform 4"/>
          <p:cNvSpPr/>
          <p:nvPr/>
        </p:nvSpPr>
        <p:spPr>
          <a:xfrm>
            <a:off x="302389" y="5900428"/>
            <a:ext cx="4662663" cy="41148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G</a:t>
            </a:r>
          </a:p>
        </p:txBody>
      </p:sp>
      <p:sp>
        <p:nvSpPr>
          <p:cNvPr id="6" name="TextBox 6"/>
          <p:cNvSpPr txBox="1"/>
          <p:nvPr/>
        </p:nvSpPr>
        <p:spPr>
          <a:xfrm>
            <a:off x="6045702" y="638191"/>
            <a:ext cx="11543366" cy="1321689"/>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is a link to education and career success.”</a:t>
            </a:r>
          </a:p>
        </p:txBody>
      </p:sp>
      <p:sp>
        <p:nvSpPr>
          <p:cNvPr id="7" name="TextBox 7"/>
          <p:cNvSpPr txBox="1"/>
          <p:nvPr/>
        </p:nvSpPr>
        <p:spPr>
          <a:xfrm>
            <a:off x="6172199" y="3130876"/>
            <a:ext cx="11543366" cy="112776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 Provide robust Job/Career support through resources and classes.</a:t>
            </a:r>
          </a:p>
        </p:txBody>
      </p:sp>
      <p:sp>
        <p:nvSpPr>
          <p:cNvPr id="8" name="TextBox 8"/>
          <p:cNvSpPr txBox="1"/>
          <p:nvPr/>
        </p:nvSpPr>
        <p:spPr>
          <a:xfrm>
            <a:off x="6045702" y="4582486"/>
            <a:ext cx="11543366" cy="3655060"/>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Onboarded one new volunteer who recently earned his MLS degree and wants to volunteer to keep his skills fresh while he job searches. </a:t>
            </a:r>
          </a:p>
          <a:p>
            <a:pPr algn="l">
              <a:lnSpc>
                <a:spcPts val="4160"/>
              </a:lnSpc>
            </a:pPr>
            <a:endParaRPr lang="en-US" sz="3200">
              <a:solidFill>
                <a:srgbClr val="023D7D"/>
              </a:solidFill>
              <a:latin typeface="Segoe UI 2"/>
              <a:ea typeface="Segoe UI 2"/>
              <a:cs typeface="Segoe UI 2"/>
              <a:sym typeface="Segoe UI 2"/>
            </a:endParaRP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Trained nine Summer Teen Program volunteers in professional boundaries and planned 45 Summer Teen Program tasks that sample and celebrate library work. </a:t>
            </a:r>
          </a:p>
        </p:txBody>
      </p:sp>
      <p:sp>
        <p:nvSpPr>
          <p:cNvPr id="9" name="TextBox 9"/>
          <p:cNvSpPr txBox="1"/>
          <p:nvPr/>
        </p:nvSpPr>
        <p:spPr>
          <a:xfrm>
            <a:off x="820845" y="6352470"/>
            <a:ext cx="3901300" cy="2360295"/>
          </a:xfrm>
          <a:prstGeom prst="rect">
            <a:avLst/>
          </a:prstGeom>
        </p:spPr>
        <p:txBody>
          <a:bodyPr lIns="0" tIns="0" rIns="0" bIns="0" rtlCol="0" anchor="t">
            <a:spAutoFit/>
          </a:bodyPr>
          <a:lstStyle/>
          <a:p>
            <a:pPr algn="ctr">
              <a:lnSpc>
                <a:spcPts val="3779"/>
              </a:lnSpc>
            </a:pPr>
            <a:r>
              <a:rPr lang="en-US" sz="2700">
                <a:solidFill>
                  <a:srgbClr val="000000"/>
                </a:solidFill>
                <a:latin typeface="Segoe UI 3"/>
                <a:ea typeface="Segoe UI 3"/>
                <a:cs typeface="Segoe UI 3"/>
                <a:sym typeface="Segoe UI 3"/>
              </a:rPr>
              <a:t>You’re trying to work </a:t>
            </a:r>
          </a:p>
          <a:p>
            <a:pPr algn="ctr">
              <a:lnSpc>
                <a:spcPts val="3779"/>
              </a:lnSpc>
            </a:pPr>
            <a:r>
              <a:rPr lang="en-US" sz="2700">
                <a:solidFill>
                  <a:srgbClr val="000000"/>
                </a:solidFill>
                <a:latin typeface="Segoe UI 3"/>
                <a:ea typeface="Segoe UI 3"/>
                <a:cs typeface="Segoe UI 3"/>
                <a:sym typeface="Segoe UI 3"/>
              </a:rPr>
              <a:t>on a project, but an </a:t>
            </a:r>
          </a:p>
          <a:p>
            <a:pPr marL="0" lvl="0" indent="0" algn="ctr">
              <a:lnSpc>
                <a:spcPts val="3779"/>
              </a:lnSpc>
              <a:spcBef>
                <a:spcPct val="0"/>
              </a:spcBef>
            </a:pPr>
            <a:r>
              <a:rPr lang="en-US" sz="2700">
                <a:solidFill>
                  <a:srgbClr val="000000"/>
                </a:solidFill>
                <a:latin typeface="Segoe UI 3"/>
                <a:ea typeface="Segoe UI 3"/>
                <a:cs typeface="Segoe UI 3"/>
                <a:sym typeface="Segoe UI 3"/>
              </a:rPr>
              <a:t>adult patron keeps trying to get your attention... what do you do?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grpSp>
        <p:nvGrpSpPr>
          <p:cNvPr id="3" name="Group 3"/>
          <p:cNvGrpSpPr/>
          <p:nvPr/>
        </p:nvGrpSpPr>
        <p:grpSpPr>
          <a:xfrm>
            <a:off x="11125933" y="6770719"/>
            <a:ext cx="3316374" cy="1191300"/>
            <a:chOff x="0" y="0"/>
            <a:chExt cx="873448" cy="313758"/>
          </a:xfrm>
        </p:grpSpPr>
        <p:sp>
          <p:nvSpPr>
            <p:cNvPr id="4" name="Freeform 4"/>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5" name="TextBox 5"/>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6" name="Group 6"/>
          <p:cNvGrpSpPr/>
          <p:nvPr/>
        </p:nvGrpSpPr>
        <p:grpSpPr>
          <a:xfrm>
            <a:off x="7760189" y="6770719"/>
            <a:ext cx="3316374" cy="1191300"/>
            <a:chOff x="0" y="0"/>
            <a:chExt cx="873448" cy="313758"/>
          </a:xfrm>
        </p:grpSpPr>
        <p:sp>
          <p:nvSpPr>
            <p:cNvPr id="7" name="Freeform 7"/>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8" name="TextBox 8"/>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4491678" y="6770719"/>
            <a:ext cx="3316374" cy="1191300"/>
            <a:chOff x="0" y="0"/>
            <a:chExt cx="873448" cy="313758"/>
          </a:xfrm>
        </p:grpSpPr>
        <p:sp>
          <p:nvSpPr>
            <p:cNvPr id="10" name="Freeform 10"/>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11" name="TextBox 11"/>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12" name="Group 12"/>
          <p:cNvGrpSpPr/>
          <p:nvPr/>
        </p:nvGrpSpPr>
        <p:grpSpPr>
          <a:xfrm>
            <a:off x="4396190" y="6770719"/>
            <a:ext cx="3316374" cy="1191300"/>
            <a:chOff x="0" y="0"/>
            <a:chExt cx="873448" cy="313758"/>
          </a:xfrm>
        </p:grpSpPr>
        <p:sp>
          <p:nvSpPr>
            <p:cNvPr id="13" name="Freeform 13"/>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14" name="TextBox 14"/>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15" name="Group 15"/>
          <p:cNvGrpSpPr/>
          <p:nvPr/>
        </p:nvGrpSpPr>
        <p:grpSpPr>
          <a:xfrm>
            <a:off x="1032192" y="6770719"/>
            <a:ext cx="3316374" cy="1191300"/>
            <a:chOff x="0" y="0"/>
            <a:chExt cx="873448" cy="313758"/>
          </a:xfrm>
        </p:grpSpPr>
        <p:sp>
          <p:nvSpPr>
            <p:cNvPr id="16" name="Freeform 16"/>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17" name="TextBox 17"/>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18" name="Group 18"/>
          <p:cNvGrpSpPr/>
          <p:nvPr/>
        </p:nvGrpSpPr>
        <p:grpSpPr>
          <a:xfrm>
            <a:off x="7760189" y="8428744"/>
            <a:ext cx="3316374" cy="1191300"/>
            <a:chOff x="0" y="0"/>
            <a:chExt cx="873448" cy="313758"/>
          </a:xfrm>
        </p:grpSpPr>
        <p:sp>
          <p:nvSpPr>
            <p:cNvPr id="19" name="Freeform 19"/>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20" name="TextBox 20"/>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4491678" y="8428744"/>
            <a:ext cx="3316374" cy="1191300"/>
            <a:chOff x="0" y="0"/>
            <a:chExt cx="873448" cy="313758"/>
          </a:xfrm>
        </p:grpSpPr>
        <p:sp>
          <p:nvSpPr>
            <p:cNvPr id="22" name="Freeform 22"/>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23" name="TextBox 23"/>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24" name="Group 24"/>
          <p:cNvGrpSpPr/>
          <p:nvPr/>
        </p:nvGrpSpPr>
        <p:grpSpPr>
          <a:xfrm>
            <a:off x="11125933" y="8428744"/>
            <a:ext cx="3316374" cy="1191300"/>
            <a:chOff x="0" y="0"/>
            <a:chExt cx="873448" cy="313758"/>
          </a:xfrm>
        </p:grpSpPr>
        <p:sp>
          <p:nvSpPr>
            <p:cNvPr id="25" name="Freeform 25"/>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26" name="TextBox 26"/>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27" name="Group 27"/>
          <p:cNvGrpSpPr/>
          <p:nvPr/>
        </p:nvGrpSpPr>
        <p:grpSpPr>
          <a:xfrm>
            <a:off x="4396190" y="8428744"/>
            <a:ext cx="3316374" cy="1191300"/>
            <a:chOff x="0" y="0"/>
            <a:chExt cx="873448" cy="313758"/>
          </a:xfrm>
        </p:grpSpPr>
        <p:sp>
          <p:nvSpPr>
            <p:cNvPr id="28" name="Freeform 28"/>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29" name="TextBox 29"/>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pSp>
        <p:nvGrpSpPr>
          <p:cNvPr id="30" name="Group 30"/>
          <p:cNvGrpSpPr/>
          <p:nvPr/>
        </p:nvGrpSpPr>
        <p:grpSpPr>
          <a:xfrm>
            <a:off x="1028700" y="8428744"/>
            <a:ext cx="3316374" cy="1191300"/>
            <a:chOff x="0" y="0"/>
            <a:chExt cx="873448" cy="313758"/>
          </a:xfrm>
        </p:grpSpPr>
        <p:sp>
          <p:nvSpPr>
            <p:cNvPr id="31" name="Freeform 31"/>
            <p:cNvSpPr/>
            <p:nvPr/>
          </p:nvSpPr>
          <p:spPr>
            <a:xfrm>
              <a:off x="0" y="0"/>
              <a:ext cx="873448" cy="313758"/>
            </a:xfrm>
            <a:custGeom>
              <a:avLst/>
              <a:gdLst/>
              <a:ahLst/>
              <a:cxnLst/>
              <a:rect l="l" t="t" r="r" b="b"/>
              <a:pathLst>
                <a:path w="873448" h="313758">
                  <a:moveTo>
                    <a:pt x="119057" y="0"/>
                  </a:moveTo>
                  <a:lnTo>
                    <a:pt x="754391" y="0"/>
                  </a:lnTo>
                  <a:cubicBezTo>
                    <a:pt x="820145" y="0"/>
                    <a:pt x="873448" y="53304"/>
                    <a:pt x="873448" y="119057"/>
                  </a:cubicBezTo>
                  <a:lnTo>
                    <a:pt x="873448" y="194701"/>
                  </a:lnTo>
                  <a:cubicBezTo>
                    <a:pt x="873448" y="260454"/>
                    <a:pt x="820145" y="313758"/>
                    <a:pt x="754391" y="313758"/>
                  </a:cubicBezTo>
                  <a:lnTo>
                    <a:pt x="119057" y="313758"/>
                  </a:lnTo>
                  <a:cubicBezTo>
                    <a:pt x="53304" y="313758"/>
                    <a:pt x="0" y="260454"/>
                    <a:pt x="0" y="194701"/>
                  </a:cubicBezTo>
                  <a:lnTo>
                    <a:pt x="0" y="119057"/>
                  </a:lnTo>
                  <a:cubicBezTo>
                    <a:pt x="0" y="53304"/>
                    <a:pt x="53304" y="0"/>
                    <a:pt x="119057" y="0"/>
                  </a:cubicBezTo>
                  <a:close/>
                </a:path>
              </a:pathLst>
            </a:custGeom>
            <a:solidFill>
              <a:srgbClr val="CBE6C8"/>
            </a:solidFill>
            <a:ln w="38100" cap="rnd">
              <a:solidFill>
                <a:srgbClr val="FFFFFF"/>
              </a:solidFill>
              <a:prstDash val="solid"/>
              <a:round/>
            </a:ln>
          </p:spPr>
          <p:txBody>
            <a:bodyPr/>
            <a:lstStyle/>
            <a:p>
              <a:endParaRPr lang="en-US"/>
            </a:p>
          </p:txBody>
        </p:sp>
        <p:sp>
          <p:nvSpPr>
            <p:cNvPr id="32" name="TextBox 32"/>
            <p:cNvSpPr txBox="1"/>
            <p:nvPr/>
          </p:nvSpPr>
          <p:spPr>
            <a:xfrm>
              <a:off x="0" y="-47625"/>
              <a:ext cx="873448" cy="361383"/>
            </a:xfrm>
            <a:prstGeom prst="rect">
              <a:avLst/>
            </a:prstGeom>
          </p:spPr>
          <p:txBody>
            <a:bodyPr lIns="50800" tIns="50800" rIns="50800" bIns="50800" rtlCol="0" anchor="ctr"/>
            <a:lstStyle/>
            <a:p>
              <a:pPr algn="ctr">
                <a:lnSpc>
                  <a:spcPts val="3359"/>
                </a:lnSpc>
              </a:pPr>
              <a:endParaRPr/>
            </a:p>
          </p:txBody>
        </p:sp>
      </p:grpSp>
      <p:graphicFrame>
        <p:nvGraphicFramePr>
          <p:cNvPr id="33" name="Table 33"/>
          <p:cNvGraphicFramePr>
            <a:graphicFrameLocks noGrp="1"/>
          </p:cNvGraphicFramePr>
          <p:nvPr/>
        </p:nvGraphicFramePr>
        <p:xfrm>
          <a:off x="1028700" y="6458711"/>
          <a:ext cx="16779350" cy="3412272"/>
        </p:xfrm>
        <a:graphic>
          <a:graphicData uri="http://schemas.openxmlformats.org/drawingml/2006/table">
            <a:tbl>
              <a:tblPr/>
              <a:tblGrid>
                <a:gridCol w="3355870">
                  <a:extLst>
                    <a:ext uri="{9D8B030D-6E8A-4147-A177-3AD203B41FA5}">
                      <a16:colId xmlns:a16="http://schemas.microsoft.com/office/drawing/2014/main" val="20000"/>
                    </a:ext>
                  </a:extLst>
                </a:gridCol>
                <a:gridCol w="3355870">
                  <a:extLst>
                    <a:ext uri="{9D8B030D-6E8A-4147-A177-3AD203B41FA5}">
                      <a16:colId xmlns:a16="http://schemas.microsoft.com/office/drawing/2014/main" val="20001"/>
                    </a:ext>
                  </a:extLst>
                </a:gridCol>
                <a:gridCol w="3355870">
                  <a:extLst>
                    <a:ext uri="{9D8B030D-6E8A-4147-A177-3AD203B41FA5}">
                      <a16:colId xmlns:a16="http://schemas.microsoft.com/office/drawing/2014/main" val="20002"/>
                    </a:ext>
                  </a:extLst>
                </a:gridCol>
                <a:gridCol w="3355870">
                  <a:extLst>
                    <a:ext uri="{9D8B030D-6E8A-4147-A177-3AD203B41FA5}">
                      <a16:colId xmlns:a16="http://schemas.microsoft.com/office/drawing/2014/main" val="20003"/>
                    </a:ext>
                  </a:extLst>
                </a:gridCol>
                <a:gridCol w="3355870">
                  <a:extLst>
                    <a:ext uri="{9D8B030D-6E8A-4147-A177-3AD203B41FA5}">
                      <a16:colId xmlns:a16="http://schemas.microsoft.com/office/drawing/2014/main" val="20004"/>
                    </a:ext>
                  </a:extLst>
                </a:gridCol>
              </a:tblGrid>
              <a:tr h="1706136">
                <a:tc>
                  <a:txBody>
                    <a:bodyPr/>
                    <a:lstStyle/>
                    <a:p>
                      <a:pPr algn="ctr">
                        <a:lnSpc>
                          <a:spcPts val="3359"/>
                        </a:lnSpc>
                        <a:defRPr/>
                      </a:pPr>
                      <a:r>
                        <a:rPr lang="en-US" sz="2400">
                          <a:solidFill>
                            <a:srgbClr val="003D7D"/>
                          </a:solidFill>
                          <a:latin typeface="Segoe UI 2"/>
                          <a:ea typeface="Segoe UI 2"/>
                          <a:cs typeface="Segoe UI 2"/>
                          <a:sym typeface="Segoe UI 2"/>
                        </a:rPr>
                        <a:t>Video Project Support</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Button Maker</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Garden Lead</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Garden Helper</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Story Walk Installer</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706136">
                <a:tc>
                  <a:txBody>
                    <a:bodyPr/>
                    <a:lstStyle/>
                    <a:p>
                      <a:pPr algn="ctr">
                        <a:lnSpc>
                          <a:spcPts val="3359"/>
                        </a:lnSpc>
                        <a:defRPr/>
                      </a:pPr>
                      <a:r>
                        <a:rPr lang="en-US" sz="2400">
                          <a:solidFill>
                            <a:srgbClr val="003D7D"/>
                          </a:solidFill>
                          <a:latin typeface="Segoe UI 2"/>
                          <a:ea typeface="Segoe UI 2"/>
                          <a:cs typeface="Segoe UI 2"/>
                          <a:sym typeface="Segoe UI 2"/>
                        </a:rPr>
                        <a:t>Volunteer Substitute</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Event Support</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Teen Event Support</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Donations Processor</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3359"/>
                        </a:lnSpc>
                        <a:defRPr/>
                      </a:pPr>
                      <a:r>
                        <a:rPr lang="en-US" sz="2400">
                          <a:solidFill>
                            <a:srgbClr val="003D7D"/>
                          </a:solidFill>
                          <a:latin typeface="Segoe UI 2"/>
                          <a:ea typeface="Segoe UI 2"/>
                          <a:cs typeface="Segoe UI 2"/>
                          <a:sym typeface="Segoe UI 2"/>
                        </a:rPr>
                        <a:t>Materials Weeder &amp; Deprocessor</a:t>
                      </a:r>
                      <a:endParaRPr lang="en-US" sz="110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4" name="TextBox 34"/>
          <p:cNvSpPr txBox="1"/>
          <p:nvPr/>
        </p:nvSpPr>
        <p:spPr>
          <a:xfrm>
            <a:off x="6172199" y="5134936"/>
            <a:ext cx="11416869"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Added volunteer opportunities to welcome a greater diversity of volunteers including:</a:t>
            </a:r>
          </a:p>
        </p:txBody>
      </p:sp>
      <p:sp>
        <p:nvSpPr>
          <p:cNvPr id="35" name="TextBox 3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I</a:t>
            </a:r>
          </a:p>
        </p:txBody>
      </p:sp>
      <p:sp>
        <p:nvSpPr>
          <p:cNvPr id="36" name="TextBox 36"/>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“Library services expand access into the community.”</a:t>
            </a:r>
          </a:p>
        </p:txBody>
      </p:sp>
      <p:sp>
        <p:nvSpPr>
          <p:cNvPr id="37" name="TextBox 37"/>
          <p:cNvSpPr txBox="1"/>
          <p:nvPr/>
        </p:nvSpPr>
        <p:spPr>
          <a:xfrm>
            <a:off x="6172199" y="3130876"/>
            <a:ext cx="11416869" cy="168021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iii: Develop robust, tailored volunteer opportunities that expand a participant’s ability to tell the library’s story in the community.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TextBox 3"/>
          <p:cNvSpPr txBox="1"/>
          <p:nvPr/>
        </p:nvSpPr>
        <p:spPr>
          <a:xfrm>
            <a:off x="5715934" y="5459071"/>
            <a:ext cx="11543366" cy="511810"/>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Active Volunteer Totals</a:t>
            </a:r>
          </a:p>
        </p:txBody>
      </p:sp>
      <p:sp>
        <p:nvSpPr>
          <p:cNvPr id="4" name="TextBox 4"/>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I</a:t>
            </a:r>
          </a:p>
        </p:txBody>
      </p:sp>
      <p:sp>
        <p:nvSpPr>
          <p:cNvPr id="5" name="TextBox 5"/>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“Library services expand access into the community.”</a:t>
            </a:r>
          </a:p>
        </p:txBody>
      </p:sp>
      <p:sp>
        <p:nvSpPr>
          <p:cNvPr id="6" name="TextBox 6"/>
          <p:cNvSpPr txBox="1"/>
          <p:nvPr/>
        </p:nvSpPr>
        <p:spPr>
          <a:xfrm>
            <a:off x="6172199" y="3130876"/>
            <a:ext cx="11416869" cy="168021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iii: Develop robust, tailored volunteer opportunities that expand a participant’s ability to tell the library’s story in the community.</a:t>
            </a:r>
          </a:p>
        </p:txBody>
      </p:sp>
      <p:sp>
        <p:nvSpPr>
          <p:cNvPr id="7" name="TextBox 7"/>
          <p:cNvSpPr txBox="1"/>
          <p:nvPr/>
        </p:nvSpPr>
        <p:spPr>
          <a:xfrm>
            <a:off x="6045702" y="6199196"/>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XXX</a:t>
            </a:r>
          </a:p>
        </p:txBody>
      </p:sp>
      <p:sp>
        <p:nvSpPr>
          <p:cNvPr id="8" name="TextBox 8"/>
          <p:cNvSpPr txBox="1"/>
          <p:nvPr/>
        </p:nvSpPr>
        <p:spPr>
          <a:xfrm>
            <a:off x="6045702" y="7156100"/>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Circulation</a:t>
            </a:r>
          </a:p>
        </p:txBody>
      </p:sp>
      <p:sp>
        <p:nvSpPr>
          <p:cNvPr id="9" name="TextBox 9"/>
          <p:cNvSpPr txBox="1"/>
          <p:nvPr/>
        </p:nvSpPr>
        <p:spPr>
          <a:xfrm>
            <a:off x="6045702" y="8126558"/>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0" name="TextBox 10"/>
          <p:cNvSpPr txBox="1"/>
          <p:nvPr/>
        </p:nvSpPr>
        <p:spPr>
          <a:xfrm>
            <a:off x="6243563" y="9145842"/>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Readers Services</a:t>
            </a:r>
          </a:p>
        </p:txBody>
      </p:sp>
      <p:sp>
        <p:nvSpPr>
          <p:cNvPr id="11" name="TextBox 11"/>
          <p:cNvSpPr txBox="1"/>
          <p:nvPr/>
        </p:nvSpPr>
        <p:spPr>
          <a:xfrm>
            <a:off x="12973337" y="8153557"/>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2" name="TextBox 12"/>
          <p:cNvSpPr txBox="1"/>
          <p:nvPr/>
        </p:nvSpPr>
        <p:spPr>
          <a:xfrm>
            <a:off x="12733077" y="9145842"/>
            <a:ext cx="3452320"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Administration</a:t>
            </a:r>
          </a:p>
        </p:txBody>
      </p:sp>
      <p:sp>
        <p:nvSpPr>
          <p:cNvPr id="13" name="TextBox 13"/>
          <p:cNvSpPr txBox="1"/>
          <p:nvPr/>
        </p:nvSpPr>
        <p:spPr>
          <a:xfrm>
            <a:off x="12973337" y="6199196"/>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4" name="TextBox 14"/>
          <p:cNvSpPr txBox="1"/>
          <p:nvPr/>
        </p:nvSpPr>
        <p:spPr>
          <a:xfrm>
            <a:off x="12973337" y="7162905"/>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Technical Services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TextBox 3"/>
          <p:cNvSpPr txBox="1"/>
          <p:nvPr/>
        </p:nvSpPr>
        <p:spPr>
          <a:xfrm>
            <a:off x="5715934" y="5459071"/>
            <a:ext cx="11543366" cy="511810"/>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Active Volunteer Totals</a:t>
            </a:r>
          </a:p>
        </p:txBody>
      </p:sp>
      <p:sp>
        <p:nvSpPr>
          <p:cNvPr id="4" name="TextBox 4"/>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I</a:t>
            </a:r>
          </a:p>
        </p:txBody>
      </p:sp>
      <p:sp>
        <p:nvSpPr>
          <p:cNvPr id="5" name="TextBox 5"/>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“Library services expand access into the community.”</a:t>
            </a:r>
          </a:p>
        </p:txBody>
      </p:sp>
      <p:sp>
        <p:nvSpPr>
          <p:cNvPr id="6" name="TextBox 6"/>
          <p:cNvSpPr txBox="1"/>
          <p:nvPr/>
        </p:nvSpPr>
        <p:spPr>
          <a:xfrm>
            <a:off x="6172199" y="3130876"/>
            <a:ext cx="11416869" cy="168021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iii: Develop robust, tailored volunteer opportunities that expand a participant’s ability to tell the library’s story in the community.</a:t>
            </a:r>
          </a:p>
        </p:txBody>
      </p:sp>
      <p:sp>
        <p:nvSpPr>
          <p:cNvPr id="7" name="TextBox 7"/>
          <p:cNvSpPr txBox="1"/>
          <p:nvPr/>
        </p:nvSpPr>
        <p:spPr>
          <a:xfrm>
            <a:off x="6045702" y="6199196"/>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XXX</a:t>
            </a:r>
          </a:p>
        </p:txBody>
      </p:sp>
      <p:sp>
        <p:nvSpPr>
          <p:cNvPr id="8" name="TextBox 8"/>
          <p:cNvSpPr txBox="1"/>
          <p:nvPr/>
        </p:nvSpPr>
        <p:spPr>
          <a:xfrm>
            <a:off x="6045702" y="7156100"/>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Circulation</a:t>
            </a:r>
          </a:p>
        </p:txBody>
      </p:sp>
      <p:sp>
        <p:nvSpPr>
          <p:cNvPr id="9" name="TextBox 9"/>
          <p:cNvSpPr txBox="1"/>
          <p:nvPr/>
        </p:nvSpPr>
        <p:spPr>
          <a:xfrm>
            <a:off x="6045702" y="8126558"/>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0" name="TextBox 10"/>
          <p:cNvSpPr txBox="1"/>
          <p:nvPr/>
        </p:nvSpPr>
        <p:spPr>
          <a:xfrm>
            <a:off x="6243563" y="9145842"/>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Readers Services</a:t>
            </a:r>
          </a:p>
        </p:txBody>
      </p:sp>
      <p:sp>
        <p:nvSpPr>
          <p:cNvPr id="11" name="TextBox 11"/>
          <p:cNvSpPr txBox="1"/>
          <p:nvPr/>
        </p:nvSpPr>
        <p:spPr>
          <a:xfrm>
            <a:off x="12973462" y="8153557"/>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2" name="TextBox 12"/>
          <p:cNvSpPr txBox="1"/>
          <p:nvPr/>
        </p:nvSpPr>
        <p:spPr>
          <a:xfrm>
            <a:off x="12733203" y="9145842"/>
            <a:ext cx="3452320"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Administration</a:t>
            </a:r>
          </a:p>
        </p:txBody>
      </p:sp>
      <p:sp>
        <p:nvSpPr>
          <p:cNvPr id="13" name="TextBox 13"/>
          <p:cNvSpPr txBox="1"/>
          <p:nvPr/>
        </p:nvSpPr>
        <p:spPr>
          <a:xfrm>
            <a:off x="12973462" y="6199196"/>
            <a:ext cx="2971801" cy="1005759"/>
          </a:xfrm>
          <a:prstGeom prst="rect">
            <a:avLst/>
          </a:prstGeom>
        </p:spPr>
        <p:txBody>
          <a:bodyPr lIns="0" tIns="0" rIns="0" bIns="0" rtlCol="0" anchor="t">
            <a:spAutoFit/>
          </a:bodyPr>
          <a:lstStyle/>
          <a:p>
            <a:pPr algn="ctr">
              <a:lnSpc>
                <a:spcPts val="7660"/>
              </a:lnSpc>
            </a:pPr>
            <a:r>
              <a:rPr lang="en-US" sz="7295">
                <a:solidFill>
                  <a:srgbClr val="B0DEAB"/>
                </a:solidFill>
                <a:latin typeface="Garet"/>
                <a:ea typeface="Garet"/>
                <a:cs typeface="Garet"/>
                <a:sym typeface="Garet"/>
              </a:rPr>
              <a:t>XX</a:t>
            </a:r>
          </a:p>
        </p:txBody>
      </p:sp>
      <p:sp>
        <p:nvSpPr>
          <p:cNvPr id="14" name="TextBox 14"/>
          <p:cNvSpPr txBox="1"/>
          <p:nvPr/>
        </p:nvSpPr>
        <p:spPr>
          <a:xfrm>
            <a:off x="12973462" y="7162905"/>
            <a:ext cx="2971801" cy="405765"/>
          </a:xfrm>
          <a:prstGeom prst="rect">
            <a:avLst/>
          </a:prstGeom>
        </p:spPr>
        <p:txBody>
          <a:bodyPr lIns="0" tIns="0" rIns="0" bIns="0" rtlCol="0" anchor="t">
            <a:spAutoFit/>
          </a:bodyPr>
          <a:lstStyle/>
          <a:p>
            <a:pPr marL="0" lvl="0" indent="0" algn="ctr">
              <a:lnSpc>
                <a:spcPts val="3359"/>
              </a:lnSpc>
              <a:spcBef>
                <a:spcPct val="0"/>
              </a:spcBef>
            </a:pPr>
            <a:r>
              <a:rPr lang="en-US" sz="2400">
                <a:solidFill>
                  <a:srgbClr val="B0DEAB"/>
                </a:solidFill>
                <a:latin typeface="Segoe UI 2"/>
                <a:ea typeface="Segoe UI 2"/>
                <a:cs typeface="Segoe UI 2"/>
                <a:sym typeface="Segoe UI 2"/>
              </a:rPr>
              <a:t>Technical Services</a:t>
            </a:r>
          </a:p>
        </p:txBody>
      </p:sp>
      <p:sp>
        <p:nvSpPr>
          <p:cNvPr id="15" name="TextBox 15"/>
          <p:cNvSpPr txBox="1"/>
          <p:nvPr/>
        </p:nvSpPr>
        <p:spPr>
          <a:xfrm>
            <a:off x="7938264" y="6197966"/>
            <a:ext cx="2971801" cy="1005759"/>
          </a:xfrm>
          <a:prstGeom prst="rect">
            <a:avLst/>
          </a:prstGeom>
        </p:spPr>
        <p:txBody>
          <a:bodyPr lIns="0" tIns="0" rIns="0" bIns="0" rtlCol="0" anchor="t">
            <a:spAutoFit/>
          </a:bodyPr>
          <a:lstStyle/>
          <a:p>
            <a:pPr algn="ctr">
              <a:lnSpc>
                <a:spcPts val="7660"/>
              </a:lnSpc>
            </a:pPr>
            <a:r>
              <a:rPr lang="en-US" sz="7295">
                <a:solidFill>
                  <a:srgbClr val="67FF5A"/>
                </a:solidFill>
                <a:latin typeface="Garet"/>
                <a:ea typeface="Garet"/>
                <a:cs typeface="Garet"/>
                <a:sym typeface="Garet"/>
              </a:rPr>
              <a:t>+XX</a:t>
            </a:r>
          </a:p>
        </p:txBody>
      </p:sp>
      <p:sp>
        <p:nvSpPr>
          <p:cNvPr id="16" name="TextBox 16"/>
          <p:cNvSpPr txBox="1"/>
          <p:nvPr/>
        </p:nvSpPr>
        <p:spPr>
          <a:xfrm>
            <a:off x="14211299" y="8126558"/>
            <a:ext cx="2971801" cy="1005759"/>
          </a:xfrm>
          <a:prstGeom prst="rect">
            <a:avLst/>
          </a:prstGeom>
        </p:spPr>
        <p:txBody>
          <a:bodyPr lIns="0" tIns="0" rIns="0" bIns="0" rtlCol="0" anchor="t">
            <a:spAutoFit/>
          </a:bodyPr>
          <a:lstStyle/>
          <a:p>
            <a:pPr algn="ctr">
              <a:lnSpc>
                <a:spcPts val="7660"/>
              </a:lnSpc>
            </a:pPr>
            <a:r>
              <a:rPr lang="en-US" sz="7295">
                <a:solidFill>
                  <a:srgbClr val="67FF5A"/>
                </a:solidFill>
                <a:latin typeface="Garet"/>
                <a:ea typeface="Garet"/>
                <a:cs typeface="Garet"/>
                <a:sym typeface="Garet"/>
              </a:rPr>
              <a:t>+X</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0" y="2715011"/>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a:alphaModFix amt="9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AutoShape 3"/>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4" name="Freeform 4"/>
          <p:cNvSpPr/>
          <p:nvPr/>
        </p:nvSpPr>
        <p:spPr>
          <a:xfrm>
            <a:off x="11303947" y="4381293"/>
            <a:ext cx="3538659" cy="4551244"/>
          </a:xfrm>
          <a:custGeom>
            <a:avLst/>
            <a:gdLst/>
            <a:ahLst/>
            <a:cxnLst/>
            <a:rect l="l" t="t" r="r" b="b"/>
            <a:pathLst>
              <a:path w="3538659" h="4551244">
                <a:moveTo>
                  <a:pt x="0" y="0"/>
                </a:moveTo>
                <a:lnTo>
                  <a:pt x="3538659" y="0"/>
                </a:lnTo>
                <a:lnTo>
                  <a:pt x="3538659" y="4551244"/>
                </a:lnTo>
                <a:lnTo>
                  <a:pt x="0" y="4551244"/>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8761255" y="5029264"/>
            <a:ext cx="5840947" cy="1457716"/>
            <a:chOff x="0" y="0"/>
            <a:chExt cx="1565181" cy="390620"/>
          </a:xfrm>
        </p:grpSpPr>
        <p:sp>
          <p:nvSpPr>
            <p:cNvPr id="6" name="Freeform 6"/>
            <p:cNvSpPr/>
            <p:nvPr/>
          </p:nvSpPr>
          <p:spPr>
            <a:xfrm>
              <a:off x="0" y="0"/>
              <a:ext cx="1565181" cy="390620"/>
            </a:xfrm>
            <a:custGeom>
              <a:avLst/>
              <a:gdLst/>
              <a:ahLst/>
              <a:cxnLst/>
              <a:rect l="l" t="t" r="r" b="b"/>
              <a:pathLst>
                <a:path w="1565181" h="390620">
                  <a:moveTo>
                    <a:pt x="67598" y="0"/>
                  </a:moveTo>
                  <a:lnTo>
                    <a:pt x="1497583" y="0"/>
                  </a:lnTo>
                  <a:cubicBezTo>
                    <a:pt x="1534916" y="0"/>
                    <a:pt x="1565181" y="30265"/>
                    <a:pt x="1565181" y="67598"/>
                  </a:cubicBezTo>
                  <a:lnTo>
                    <a:pt x="1565181" y="323021"/>
                  </a:lnTo>
                  <a:cubicBezTo>
                    <a:pt x="1565181" y="360355"/>
                    <a:pt x="1534916" y="390620"/>
                    <a:pt x="1497583" y="390620"/>
                  </a:cubicBezTo>
                  <a:lnTo>
                    <a:pt x="67598" y="390620"/>
                  </a:lnTo>
                  <a:cubicBezTo>
                    <a:pt x="30265" y="390620"/>
                    <a:pt x="0" y="360355"/>
                    <a:pt x="0" y="323021"/>
                  </a:cubicBezTo>
                  <a:lnTo>
                    <a:pt x="0" y="67598"/>
                  </a:lnTo>
                  <a:cubicBezTo>
                    <a:pt x="0" y="30265"/>
                    <a:pt x="30265" y="0"/>
                    <a:pt x="67598"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1565181" cy="428720"/>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The top three goals of a 2025</a:t>
              </a:r>
            </a:p>
            <a:p>
              <a:pPr algn="ctr">
                <a:lnSpc>
                  <a:spcPts val="3359"/>
                </a:lnSpc>
              </a:pPr>
              <a:r>
                <a:rPr lang="en-US" sz="2400">
                  <a:solidFill>
                    <a:srgbClr val="000000"/>
                  </a:solidFill>
                  <a:latin typeface="Canva Sans"/>
                  <a:ea typeface="Canva Sans"/>
                  <a:cs typeface="Canva Sans"/>
                  <a:sym typeface="Canva Sans"/>
                </a:rPr>
                <a:t>Summer Teen volunteer are to be</a:t>
              </a:r>
            </a:p>
            <a:p>
              <a:pPr algn="ctr">
                <a:lnSpc>
                  <a:spcPts val="3359"/>
                </a:lnSpc>
              </a:pPr>
              <a:r>
                <a:rPr lang="en-US" sz="2400" b="1">
                  <a:solidFill>
                    <a:srgbClr val="000000"/>
                  </a:solidFill>
                  <a:latin typeface="Canva Sans Bold"/>
                  <a:ea typeface="Canva Sans Bold"/>
                  <a:cs typeface="Canva Sans Bold"/>
                  <a:sym typeface="Canva Sans Bold"/>
                </a:rPr>
                <a:t>Safe</a:t>
              </a:r>
              <a:r>
                <a:rPr lang="en-US" sz="2400">
                  <a:solidFill>
                    <a:srgbClr val="000000"/>
                  </a:solidFill>
                  <a:latin typeface="Canva Sans"/>
                  <a:ea typeface="Canva Sans"/>
                  <a:cs typeface="Canva Sans"/>
                  <a:sym typeface="Canva Sans"/>
                </a:rPr>
                <a:t>, </a:t>
              </a:r>
              <a:r>
                <a:rPr lang="en-US" sz="2400" b="1">
                  <a:solidFill>
                    <a:srgbClr val="000000"/>
                  </a:solidFill>
                  <a:latin typeface="Canva Sans Bold"/>
                  <a:ea typeface="Canva Sans Bold"/>
                  <a:cs typeface="Canva Sans Bold"/>
                  <a:sym typeface="Canva Sans Bold"/>
                </a:rPr>
                <a:t>Responsible</a:t>
              </a:r>
              <a:r>
                <a:rPr lang="en-US" sz="2400">
                  <a:solidFill>
                    <a:srgbClr val="000000"/>
                  </a:solidFill>
                  <a:latin typeface="Canva Sans"/>
                  <a:ea typeface="Canva Sans"/>
                  <a:cs typeface="Canva Sans"/>
                  <a:sym typeface="Canva Sans"/>
                </a:rPr>
                <a:t>, and </a:t>
              </a:r>
              <a:r>
                <a:rPr lang="en-US" sz="2400" b="1">
                  <a:solidFill>
                    <a:srgbClr val="000000"/>
                  </a:solidFill>
                  <a:latin typeface="Canva Sans Bold"/>
                  <a:ea typeface="Canva Sans Bold"/>
                  <a:cs typeface="Canva Sans Bold"/>
                  <a:sym typeface="Canva Sans Bold"/>
                </a:rPr>
                <a:t>Welcoming</a:t>
              </a:r>
              <a:r>
                <a:rPr lang="en-US" sz="2400">
                  <a:solidFill>
                    <a:srgbClr val="000000"/>
                  </a:solidFill>
                  <a:latin typeface="Canva Sans"/>
                  <a:ea typeface="Canva Sans"/>
                  <a:cs typeface="Canva Sans"/>
                  <a:sym typeface="Canva Sans"/>
                </a:rPr>
                <a:t>.</a:t>
              </a:r>
            </a:p>
          </p:txBody>
        </p:sp>
      </p:grpSp>
      <p:grpSp>
        <p:nvGrpSpPr>
          <p:cNvPr id="8" name="Group 8"/>
          <p:cNvGrpSpPr/>
          <p:nvPr/>
        </p:nvGrpSpPr>
        <p:grpSpPr>
          <a:xfrm>
            <a:off x="12698264" y="7236524"/>
            <a:ext cx="4700304" cy="1457716"/>
            <a:chOff x="0" y="0"/>
            <a:chExt cx="1259526" cy="390620"/>
          </a:xfrm>
        </p:grpSpPr>
        <p:sp>
          <p:nvSpPr>
            <p:cNvPr id="9" name="Freeform 9"/>
            <p:cNvSpPr/>
            <p:nvPr/>
          </p:nvSpPr>
          <p:spPr>
            <a:xfrm>
              <a:off x="0" y="0"/>
              <a:ext cx="1259526" cy="390620"/>
            </a:xfrm>
            <a:custGeom>
              <a:avLst/>
              <a:gdLst/>
              <a:ahLst/>
              <a:cxnLst/>
              <a:rect l="l" t="t" r="r" b="b"/>
              <a:pathLst>
                <a:path w="1259526" h="390620">
                  <a:moveTo>
                    <a:pt x="84003" y="0"/>
                  </a:moveTo>
                  <a:lnTo>
                    <a:pt x="1175523" y="0"/>
                  </a:lnTo>
                  <a:cubicBezTo>
                    <a:pt x="1221917" y="0"/>
                    <a:pt x="1259526" y="37609"/>
                    <a:pt x="1259526" y="84003"/>
                  </a:cubicBezTo>
                  <a:lnTo>
                    <a:pt x="1259526" y="306617"/>
                  </a:lnTo>
                  <a:cubicBezTo>
                    <a:pt x="1259526" y="328896"/>
                    <a:pt x="1250676" y="350262"/>
                    <a:pt x="1234922" y="366016"/>
                  </a:cubicBezTo>
                  <a:cubicBezTo>
                    <a:pt x="1219169" y="381769"/>
                    <a:pt x="1197802" y="390620"/>
                    <a:pt x="1175523" y="390620"/>
                  </a:cubicBezTo>
                  <a:lnTo>
                    <a:pt x="84003" y="390620"/>
                  </a:lnTo>
                  <a:cubicBezTo>
                    <a:pt x="37609" y="390620"/>
                    <a:pt x="0" y="353010"/>
                    <a:pt x="0" y="306617"/>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0" name="TextBox 10"/>
            <p:cNvSpPr txBox="1"/>
            <p:nvPr/>
          </p:nvSpPr>
          <p:spPr>
            <a:xfrm>
              <a:off x="0" y="-38100"/>
              <a:ext cx="1259526" cy="428720"/>
            </a:xfrm>
            <a:prstGeom prst="rect">
              <a:avLst/>
            </a:prstGeom>
          </p:spPr>
          <p:txBody>
            <a:bodyPr lIns="49929" tIns="49929" rIns="49929" bIns="49929" rtlCol="0" anchor="ctr"/>
            <a:lstStyle/>
            <a:p>
              <a:pPr algn="ctr">
                <a:lnSpc>
                  <a:spcPts val="3359"/>
                </a:lnSpc>
              </a:pPr>
              <a:r>
                <a:rPr lang="en-US" sz="2400" b="1">
                  <a:solidFill>
                    <a:srgbClr val="000000"/>
                  </a:solidFill>
                  <a:latin typeface="Canva Sans Bold"/>
                  <a:ea typeface="Canva Sans Bold"/>
                  <a:cs typeface="Canva Sans Bold"/>
                  <a:sym typeface="Canva Sans Bold"/>
                </a:rPr>
                <a:t>Welcoming:</a:t>
              </a:r>
            </a:p>
            <a:p>
              <a:pPr algn="ctr">
                <a:lnSpc>
                  <a:spcPts val="3359"/>
                </a:lnSpc>
              </a:pPr>
              <a:r>
                <a:rPr lang="en-US" sz="2400">
                  <a:solidFill>
                    <a:srgbClr val="000000"/>
                  </a:solidFill>
                  <a:latin typeface="Canva Sans"/>
                  <a:ea typeface="Canva Sans"/>
                  <a:cs typeface="Canva Sans"/>
                  <a:sym typeface="Canva Sans"/>
                </a:rPr>
                <a:t>□ I will be kind to all the other Summer Teen volunteers.</a:t>
              </a:r>
            </a:p>
          </p:txBody>
        </p:sp>
      </p:grpSp>
      <p:sp>
        <p:nvSpPr>
          <p:cNvPr id="11" name="Freeform 11"/>
          <p:cNvSpPr/>
          <p:nvPr/>
        </p:nvSpPr>
        <p:spPr>
          <a:xfrm>
            <a:off x="1816373" y="4381293"/>
            <a:ext cx="3419726" cy="4551244"/>
          </a:xfrm>
          <a:custGeom>
            <a:avLst/>
            <a:gdLst/>
            <a:ahLst/>
            <a:cxnLst/>
            <a:rect l="l" t="t" r="r" b="b"/>
            <a:pathLst>
              <a:path w="3419726" h="4551244">
                <a:moveTo>
                  <a:pt x="0" y="0"/>
                </a:moveTo>
                <a:lnTo>
                  <a:pt x="3419726" y="0"/>
                </a:lnTo>
                <a:lnTo>
                  <a:pt x="3419726" y="4551244"/>
                </a:lnTo>
                <a:lnTo>
                  <a:pt x="0" y="4551244"/>
                </a:lnTo>
                <a:lnTo>
                  <a:pt x="0" y="0"/>
                </a:lnTo>
                <a:close/>
              </a:path>
            </a:pathLst>
          </a:custGeom>
          <a:blipFill>
            <a:blip r:embed="rId4"/>
            <a:stretch>
              <a:fillRect b="-12780"/>
            </a:stretch>
          </a:blipFill>
        </p:spPr>
        <p:txBody>
          <a:bodyPr/>
          <a:lstStyle/>
          <a:p>
            <a:endParaRPr lang="en-US"/>
          </a:p>
        </p:txBody>
      </p:sp>
      <p:grpSp>
        <p:nvGrpSpPr>
          <p:cNvPr id="12" name="Group 12"/>
          <p:cNvGrpSpPr/>
          <p:nvPr/>
        </p:nvGrpSpPr>
        <p:grpSpPr>
          <a:xfrm>
            <a:off x="2332126" y="6926766"/>
            <a:ext cx="4700304" cy="1038616"/>
            <a:chOff x="0" y="0"/>
            <a:chExt cx="1259526" cy="278315"/>
          </a:xfrm>
        </p:grpSpPr>
        <p:sp>
          <p:nvSpPr>
            <p:cNvPr id="13" name="Freeform 13"/>
            <p:cNvSpPr/>
            <p:nvPr/>
          </p:nvSpPr>
          <p:spPr>
            <a:xfrm>
              <a:off x="0" y="0"/>
              <a:ext cx="1259526" cy="278315"/>
            </a:xfrm>
            <a:custGeom>
              <a:avLst/>
              <a:gdLst/>
              <a:ahLst/>
              <a:cxnLst/>
              <a:rect l="l" t="t" r="r" b="b"/>
              <a:pathLst>
                <a:path w="1259526" h="278315">
                  <a:moveTo>
                    <a:pt x="84003" y="0"/>
                  </a:moveTo>
                  <a:lnTo>
                    <a:pt x="1175523" y="0"/>
                  </a:lnTo>
                  <a:cubicBezTo>
                    <a:pt x="1221917" y="0"/>
                    <a:pt x="1259526" y="37609"/>
                    <a:pt x="1259526" y="84003"/>
                  </a:cubicBezTo>
                  <a:lnTo>
                    <a:pt x="1259526" y="194312"/>
                  </a:lnTo>
                  <a:cubicBezTo>
                    <a:pt x="1259526" y="240705"/>
                    <a:pt x="1221917" y="278315"/>
                    <a:pt x="1175523" y="278315"/>
                  </a:cubicBezTo>
                  <a:lnTo>
                    <a:pt x="84003" y="278315"/>
                  </a:lnTo>
                  <a:cubicBezTo>
                    <a:pt x="61724" y="278315"/>
                    <a:pt x="40357" y="269464"/>
                    <a:pt x="24604" y="253711"/>
                  </a:cubicBezTo>
                  <a:cubicBezTo>
                    <a:pt x="8850" y="237957"/>
                    <a:pt x="0" y="216591"/>
                    <a:pt x="0" y="194312"/>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4" name="TextBox 14"/>
            <p:cNvSpPr txBox="1"/>
            <p:nvPr/>
          </p:nvSpPr>
          <p:spPr>
            <a:xfrm>
              <a:off x="0" y="-38100"/>
              <a:ext cx="1259526" cy="316415"/>
            </a:xfrm>
            <a:prstGeom prst="rect">
              <a:avLst/>
            </a:prstGeom>
          </p:spPr>
          <p:txBody>
            <a:bodyPr lIns="49929" tIns="49929" rIns="49929" bIns="49929" rtlCol="0" anchor="ctr"/>
            <a:lstStyle/>
            <a:p>
              <a:pPr algn="ctr">
                <a:lnSpc>
                  <a:spcPts val="3359"/>
                </a:lnSpc>
              </a:pPr>
              <a:r>
                <a:rPr lang="en-US" sz="2400" b="1">
                  <a:solidFill>
                    <a:srgbClr val="000000"/>
                  </a:solidFill>
                  <a:latin typeface="Canva Sans Bold"/>
                  <a:ea typeface="Canva Sans Bold"/>
                  <a:cs typeface="Canva Sans Bold"/>
                  <a:sym typeface="Canva Sans Bold"/>
                </a:rPr>
                <a:t>At this event I:</a:t>
              </a:r>
            </a:p>
            <a:p>
              <a:pPr algn="ctr">
                <a:lnSpc>
                  <a:spcPts val="3359"/>
                </a:lnSpc>
              </a:pPr>
              <a:r>
                <a:rPr lang="en-US" sz="2400">
                  <a:solidFill>
                    <a:srgbClr val="000000"/>
                  </a:solidFill>
                  <a:latin typeface="Canva Sans"/>
                  <a:ea typeface="Canva Sans"/>
                  <a:cs typeface="Canva Sans"/>
                  <a:sym typeface="Canva Sans"/>
                </a:rPr>
                <a:t>□ Felt welcome.</a:t>
              </a:r>
            </a:p>
          </p:txBody>
        </p:sp>
      </p:grpSp>
      <p:sp>
        <p:nvSpPr>
          <p:cNvPr id="15" name="TextBox 15"/>
          <p:cNvSpPr txBox="1"/>
          <p:nvPr/>
        </p:nvSpPr>
        <p:spPr>
          <a:xfrm>
            <a:off x="539639" y="948610"/>
            <a:ext cx="3783082" cy="1042669"/>
          </a:xfrm>
          <a:prstGeom prst="rect">
            <a:avLst/>
          </a:prstGeom>
        </p:spPr>
        <p:txBody>
          <a:bodyPr lIns="0" tIns="0" rIns="0" bIns="0" rtlCol="0" anchor="t">
            <a:spAutoFit/>
          </a:bodyPr>
          <a:lstStyle/>
          <a:p>
            <a:pPr marL="0" lvl="0" indent="0" algn="ctr">
              <a:lnSpc>
                <a:spcPts val="7839"/>
              </a:lnSpc>
              <a:spcBef>
                <a:spcPct val="0"/>
              </a:spcBef>
            </a:pPr>
            <a:r>
              <a:rPr lang="en-US" sz="7999" spc="-319">
                <a:solidFill>
                  <a:srgbClr val="023D7D"/>
                </a:solidFill>
                <a:latin typeface="Segoe UI 2"/>
                <a:ea typeface="Segoe UI 2"/>
                <a:cs typeface="Segoe UI 2"/>
                <a:sym typeface="Segoe UI 2"/>
              </a:rPr>
              <a:t>Vision</a:t>
            </a:r>
          </a:p>
        </p:txBody>
      </p:sp>
      <p:sp>
        <p:nvSpPr>
          <p:cNvPr id="16" name="TextBox 16"/>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“A community hub for knowledge and enrichment where everyone feels welcome.”</a:t>
            </a:r>
          </a:p>
        </p:txBody>
      </p:sp>
      <p:sp>
        <p:nvSpPr>
          <p:cNvPr id="17" name="TextBox 17"/>
          <p:cNvSpPr txBox="1"/>
          <p:nvPr/>
        </p:nvSpPr>
        <p:spPr>
          <a:xfrm>
            <a:off x="6045702" y="3240833"/>
            <a:ext cx="11543366"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Incorporated language from the library’s vision into the volunteer program. </a:t>
            </a:r>
          </a:p>
        </p:txBody>
      </p:sp>
      <p:sp>
        <p:nvSpPr>
          <p:cNvPr id="18" name="TextBox 18"/>
          <p:cNvSpPr txBox="1"/>
          <p:nvPr/>
        </p:nvSpPr>
        <p:spPr>
          <a:xfrm>
            <a:off x="1816373" y="8903962"/>
            <a:ext cx="3419726" cy="1035685"/>
          </a:xfrm>
          <a:prstGeom prst="rect">
            <a:avLst/>
          </a:prstGeom>
        </p:spPr>
        <p:txBody>
          <a:bodyPr lIns="0" tIns="0" rIns="0" bIns="0" rtlCol="0" anchor="t">
            <a:spAutoFit/>
          </a:bodyPr>
          <a:lstStyle/>
          <a:p>
            <a:pPr algn="ctr">
              <a:lnSpc>
                <a:spcPts val="4160"/>
              </a:lnSpc>
            </a:pPr>
            <a:r>
              <a:rPr lang="en-US" sz="3200">
                <a:solidFill>
                  <a:srgbClr val="023D7D"/>
                </a:solidFill>
                <a:latin typeface="Segoe UI 2"/>
                <a:ea typeface="Segoe UI 2"/>
                <a:cs typeface="Segoe UI 2"/>
                <a:sym typeface="Segoe UI 2"/>
              </a:rPr>
              <a:t>Orientation feedback form</a:t>
            </a:r>
          </a:p>
        </p:txBody>
      </p:sp>
      <p:sp>
        <p:nvSpPr>
          <p:cNvPr id="19" name="TextBox 19"/>
          <p:cNvSpPr txBox="1"/>
          <p:nvPr/>
        </p:nvSpPr>
        <p:spPr>
          <a:xfrm>
            <a:off x="11422880" y="8925552"/>
            <a:ext cx="3419726" cy="1035685"/>
          </a:xfrm>
          <a:prstGeom prst="rect">
            <a:avLst/>
          </a:prstGeom>
        </p:spPr>
        <p:txBody>
          <a:bodyPr lIns="0" tIns="0" rIns="0" bIns="0" rtlCol="0" anchor="t">
            <a:spAutoFit/>
          </a:bodyPr>
          <a:lstStyle/>
          <a:p>
            <a:pPr algn="ctr">
              <a:lnSpc>
                <a:spcPts val="4160"/>
              </a:lnSpc>
            </a:pPr>
            <a:r>
              <a:rPr lang="en-US" sz="3200">
                <a:solidFill>
                  <a:srgbClr val="023D7D"/>
                </a:solidFill>
                <a:latin typeface="Segoe UI 2"/>
                <a:ea typeface="Segoe UI 2"/>
                <a:cs typeface="Segoe UI 2"/>
                <a:sym typeface="Segoe UI 2"/>
              </a:rPr>
              <a:t>Summer Teen Guidebook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0" y="2715011"/>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a:alphaModFix amt="7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AutoShape 3"/>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4" name="Freeform 4"/>
          <p:cNvSpPr/>
          <p:nvPr/>
        </p:nvSpPr>
        <p:spPr>
          <a:xfrm>
            <a:off x="795346" y="4455923"/>
            <a:ext cx="3549728" cy="4802377"/>
          </a:xfrm>
          <a:custGeom>
            <a:avLst/>
            <a:gdLst/>
            <a:ahLst/>
            <a:cxnLst/>
            <a:rect l="l" t="t" r="r" b="b"/>
            <a:pathLst>
              <a:path w="3549728" h="4802377">
                <a:moveTo>
                  <a:pt x="0" y="0"/>
                </a:moveTo>
                <a:lnTo>
                  <a:pt x="3549728" y="0"/>
                </a:lnTo>
                <a:lnTo>
                  <a:pt x="3549728" y="4802377"/>
                </a:lnTo>
                <a:lnTo>
                  <a:pt x="0" y="4802377"/>
                </a:lnTo>
                <a:lnTo>
                  <a:pt x="0" y="0"/>
                </a:lnTo>
                <a:close/>
              </a:path>
            </a:pathLst>
          </a:custGeom>
          <a:blipFill>
            <a:blip r:embed="rId3"/>
            <a:stretch>
              <a:fillRect l="-12231" t="-5620" r="-10349" b="-15189"/>
            </a:stretch>
          </a:blipFill>
          <a:ln w="95250" cap="sq">
            <a:solidFill>
              <a:srgbClr val="003D7D"/>
            </a:solidFill>
            <a:prstDash val="solid"/>
            <a:miter/>
          </a:ln>
        </p:spPr>
        <p:txBody>
          <a:bodyPr/>
          <a:lstStyle/>
          <a:p>
            <a:endParaRPr lang="en-US"/>
          </a:p>
        </p:txBody>
      </p:sp>
      <p:sp>
        <p:nvSpPr>
          <p:cNvPr id="5" name="TextBox 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A</a:t>
            </a:r>
          </a:p>
        </p:txBody>
      </p:sp>
      <p:sp>
        <p:nvSpPr>
          <p:cNvPr id="6" name="TextBox 6"/>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61372F"/>
                </a:solidFill>
                <a:latin typeface="Segoe UI 2"/>
                <a:ea typeface="Segoe UI 2"/>
                <a:cs typeface="Segoe UI 2"/>
                <a:sym typeface="Segoe UI 2"/>
              </a:rPr>
              <a:t>“The library building and grounds are an accessible, vibrant space.”</a:t>
            </a:r>
          </a:p>
        </p:txBody>
      </p:sp>
      <p:sp>
        <p:nvSpPr>
          <p:cNvPr id="7" name="TextBox 7"/>
          <p:cNvSpPr txBox="1"/>
          <p:nvPr/>
        </p:nvSpPr>
        <p:spPr>
          <a:xfrm>
            <a:off x="6172199" y="3070809"/>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 Enhance outdoor spaces to extend learning, play, and community engagement beyond the library building. </a:t>
            </a:r>
          </a:p>
        </p:txBody>
      </p:sp>
      <p:sp>
        <p:nvSpPr>
          <p:cNvPr id="8" name="TextBox 8"/>
          <p:cNvSpPr txBox="1"/>
          <p:nvPr/>
        </p:nvSpPr>
        <p:spPr>
          <a:xfrm>
            <a:off x="6045702" y="5490091"/>
            <a:ext cx="11543366" cy="208343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Created two clearly-defined Native Garden volunteer roles:</a:t>
            </a:r>
          </a:p>
          <a:p>
            <a:pPr algn="l">
              <a:lnSpc>
                <a:spcPts val="4160"/>
              </a:lnSpc>
            </a:pPr>
            <a:r>
              <a:rPr lang="en-US" sz="3200">
                <a:solidFill>
                  <a:srgbClr val="023D7D"/>
                </a:solidFill>
                <a:latin typeface="Segoe UI 2"/>
                <a:ea typeface="Segoe UI 2"/>
                <a:cs typeface="Segoe UI 2"/>
                <a:sym typeface="Segoe UI 2"/>
              </a:rPr>
              <a:t>      Garden Lead &amp; Garden Helper</a:t>
            </a:r>
          </a:p>
          <a:p>
            <a:pPr algn="l">
              <a:lnSpc>
                <a:spcPts val="4160"/>
              </a:lnSpc>
            </a:pPr>
            <a:endParaRPr lang="en-US" sz="3200">
              <a:solidFill>
                <a:srgbClr val="023D7D"/>
              </a:solidFill>
              <a:latin typeface="Segoe UI 2"/>
              <a:ea typeface="Segoe UI 2"/>
              <a:cs typeface="Segoe UI 2"/>
              <a:sym typeface="Segoe UI 2"/>
            </a:endParaRP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Recruited XX new interested Native Garden volunteers.</a:t>
            </a:r>
          </a:p>
        </p:txBody>
      </p:sp>
      <p:sp>
        <p:nvSpPr>
          <p:cNvPr id="9" name="TextBox 9"/>
          <p:cNvSpPr txBox="1"/>
          <p:nvPr/>
        </p:nvSpPr>
        <p:spPr>
          <a:xfrm>
            <a:off x="6045703" y="7744976"/>
            <a:ext cx="3250697" cy="1099820"/>
          </a:xfrm>
          <a:prstGeom prst="rect">
            <a:avLst/>
          </a:prstGeom>
        </p:spPr>
        <p:txBody>
          <a:bodyPr wrap="square" lIns="0" tIns="0" rIns="0" bIns="0" rtlCol="0" anchor="t">
            <a:spAutoFit/>
          </a:bodyPr>
          <a:lstStyle/>
          <a:p>
            <a:pPr marL="1381761" lvl="2" indent="-460587" algn="ctr">
              <a:lnSpc>
                <a:spcPts val="4480"/>
              </a:lnSpc>
              <a:buFont typeface="Arial"/>
              <a:buChar char="⚬"/>
            </a:pPr>
            <a:r>
              <a:rPr lang="en-US" sz="3200" spc="-128" dirty="0">
                <a:solidFill>
                  <a:srgbClr val="023D7D"/>
                </a:solidFill>
                <a:latin typeface="Segoe UI 2"/>
                <a:ea typeface="Segoe UI 2"/>
                <a:cs typeface="Segoe UI 2"/>
                <a:sym typeface="Segoe UI 2"/>
              </a:rPr>
              <a:t>Plant Swap</a:t>
            </a:r>
          </a:p>
          <a:p>
            <a:pPr marL="1381761" lvl="2" indent="-460587" algn="l">
              <a:lnSpc>
                <a:spcPts val="4480"/>
              </a:lnSpc>
              <a:buFont typeface="Arial"/>
              <a:buChar char="⚬"/>
            </a:pPr>
            <a:r>
              <a:rPr lang="en-US" sz="3200" spc="-128" dirty="0">
                <a:solidFill>
                  <a:srgbClr val="023D7D"/>
                </a:solidFill>
                <a:latin typeface="Segoe UI 2"/>
                <a:ea typeface="Segoe UI 2"/>
                <a:cs typeface="Segoe UI 2"/>
                <a:sym typeface="Segoe UI 2"/>
              </a:rPr>
              <a:t>Flyer</a:t>
            </a:r>
          </a:p>
        </p:txBody>
      </p:sp>
      <p:sp>
        <p:nvSpPr>
          <p:cNvPr id="10" name="TextBox 10"/>
          <p:cNvSpPr txBox="1"/>
          <p:nvPr/>
        </p:nvSpPr>
        <p:spPr>
          <a:xfrm>
            <a:off x="8815831" y="7744976"/>
            <a:ext cx="4061969" cy="1102802"/>
          </a:xfrm>
          <a:prstGeom prst="rect">
            <a:avLst/>
          </a:prstGeom>
        </p:spPr>
        <p:txBody>
          <a:bodyPr wrap="square" lIns="0" tIns="0" rIns="0" bIns="0" rtlCol="0" anchor="t">
            <a:spAutoFit/>
          </a:bodyPr>
          <a:lstStyle/>
          <a:p>
            <a:pPr marL="1381761" lvl="2" indent="-460587" algn="just">
              <a:lnSpc>
                <a:spcPts val="4480"/>
              </a:lnSpc>
              <a:buFont typeface="Arial"/>
              <a:buChar char="⚬"/>
            </a:pPr>
            <a:r>
              <a:rPr lang="en-US" sz="3200" spc="-128" dirty="0">
                <a:solidFill>
                  <a:srgbClr val="023D7D"/>
                </a:solidFill>
                <a:latin typeface="Segoe UI 2"/>
                <a:ea typeface="Segoe UI 2"/>
                <a:cs typeface="Segoe UI 2"/>
                <a:sym typeface="Segoe UI 2"/>
              </a:rPr>
              <a:t>Social media</a:t>
            </a:r>
          </a:p>
          <a:p>
            <a:pPr marL="1381761" lvl="2" indent="-460587" algn="just">
              <a:lnSpc>
                <a:spcPts val="4480"/>
              </a:lnSpc>
              <a:buFont typeface="Arial"/>
              <a:buChar char="⚬"/>
            </a:pPr>
            <a:r>
              <a:rPr lang="en-US" sz="3200" spc="-128" dirty="0">
                <a:solidFill>
                  <a:srgbClr val="023D7D"/>
                </a:solidFill>
                <a:latin typeface="Segoe UI 2"/>
                <a:ea typeface="Segoe UI 2"/>
                <a:cs typeface="Segoe UI 2"/>
                <a:sym typeface="Segoe UI 2"/>
              </a:rPr>
              <a:t>Word of mouth</a:t>
            </a:r>
          </a:p>
        </p:txBody>
      </p:sp>
      <p:sp>
        <p:nvSpPr>
          <p:cNvPr id="11" name="TextBox 11"/>
          <p:cNvSpPr txBox="1"/>
          <p:nvPr/>
        </p:nvSpPr>
        <p:spPr>
          <a:xfrm>
            <a:off x="12282971" y="7744976"/>
            <a:ext cx="4404829" cy="1099820"/>
          </a:xfrm>
          <a:prstGeom prst="rect">
            <a:avLst/>
          </a:prstGeom>
        </p:spPr>
        <p:txBody>
          <a:bodyPr wrap="square" lIns="0" tIns="0" rIns="0" bIns="0" rtlCol="0" anchor="t">
            <a:spAutoFit/>
          </a:bodyPr>
          <a:lstStyle/>
          <a:p>
            <a:pPr marL="1381761" lvl="2" indent="-460587" algn="just">
              <a:lnSpc>
                <a:spcPts val="4480"/>
              </a:lnSpc>
              <a:buFont typeface="Arial"/>
              <a:buChar char="⚬"/>
            </a:pPr>
            <a:r>
              <a:rPr lang="en-US" sz="3200" spc="-128" dirty="0">
                <a:solidFill>
                  <a:srgbClr val="023D7D"/>
                </a:solidFill>
                <a:latin typeface="Segoe UI 2"/>
                <a:ea typeface="Segoe UI 2"/>
                <a:cs typeface="Segoe UI 2"/>
                <a:sym typeface="Segoe UI 2"/>
              </a:rPr>
              <a:t>Volunteer Match</a:t>
            </a:r>
          </a:p>
          <a:p>
            <a:pPr marL="1381761" lvl="2" indent="-460587" algn="just">
              <a:lnSpc>
                <a:spcPts val="4480"/>
              </a:lnSpc>
              <a:buFont typeface="Arial"/>
              <a:buChar char="⚬"/>
            </a:pPr>
            <a:r>
              <a:rPr lang="en-US" sz="3200" spc="-128" dirty="0">
                <a:solidFill>
                  <a:srgbClr val="023D7D"/>
                </a:solidFill>
                <a:latin typeface="Segoe UI 2"/>
                <a:ea typeface="Segoe UI 2"/>
                <a:cs typeface="Segoe UI 2"/>
                <a:sym typeface="Segoe UI 2"/>
              </a:rPr>
              <a:t>Volunteer Central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315987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11010452" y="4402962"/>
            <a:ext cx="4125650" cy="4551165"/>
          </a:xfrm>
          <a:custGeom>
            <a:avLst/>
            <a:gdLst/>
            <a:ahLst/>
            <a:cxnLst/>
            <a:rect l="l" t="t" r="r" b="b"/>
            <a:pathLst>
              <a:path w="4125650" h="4551165">
                <a:moveTo>
                  <a:pt x="0" y="0"/>
                </a:moveTo>
                <a:lnTo>
                  <a:pt x="4125649" y="0"/>
                </a:lnTo>
                <a:lnTo>
                  <a:pt x="4125649" y="4551165"/>
                </a:lnTo>
                <a:lnTo>
                  <a:pt x="0" y="4551165"/>
                </a:lnTo>
                <a:lnTo>
                  <a:pt x="0" y="0"/>
                </a:lnTo>
                <a:close/>
              </a:path>
            </a:pathLst>
          </a:custGeom>
          <a:blipFill>
            <a:blip r:embed="rId2"/>
            <a:stretch>
              <a:fillRect/>
            </a:stretch>
          </a:blipFill>
        </p:spPr>
        <p:txBody>
          <a:bodyPr/>
          <a:lstStyle/>
          <a:p>
            <a:endParaRPr lang="en-US"/>
          </a:p>
        </p:txBody>
      </p:sp>
      <p:sp>
        <p:nvSpPr>
          <p:cNvPr id="4" name="Freeform 4"/>
          <p:cNvSpPr/>
          <p:nvPr/>
        </p:nvSpPr>
        <p:spPr>
          <a:xfrm>
            <a:off x="1816373" y="4381293"/>
            <a:ext cx="3419726" cy="4551244"/>
          </a:xfrm>
          <a:custGeom>
            <a:avLst/>
            <a:gdLst/>
            <a:ahLst/>
            <a:cxnLst/>
            <a:rect l="l" t="t" r="r" b="b"/>
            <a:pathLst>
              <a:path w="3419726" h="4551244">
                <a:moveTo>
                  <a:pt x="0" y="0"/>
                </a:moveTo>
                <a:lnTo>
                  <a:pt x="3419726" y="0"/>
                </a:lnTo>
                <a:lnTo>
                  <a:pt x="3419726" y="4551244"/>
                </a:lnTo>
                <a:lnTo>
                  <a:pt x="0" y="4551244"/>
                </a:lnTo>
                <a:lnTo>
                  <a:pt x="0" y="0"/>
                </a:lnTo>
                <a:close/>
              </a:path>
            </a:pathLst>
          </a:custGeom>
          <a:blipFill>
            <a:blip r:embed="rId3"/>
            <a:stretch>
              <a:fillRect b="-12780"/>
            </a:stretch>
          </a:blipFill>
        </p:spPr>
        <p:txBody>
          <a:bodyPr/>
          <a:lstStyle/>
          <a:p>
            <a:endParaRPr lang="en-US"/>
          </a:p>
        </p:txBody>
      </p:sp>
      <p:sp>
        <p:nvSpPr>
          <p:cNvPr id="5" name="Freeform 5"/>
          <p:cNvSpPr/>
          <p:nvPr/>
        </p:nvSpPr>
        <p:spPr>
          <a:xfrm>
            <a:off x="1222787" y="4381293"/>
            <a:ext cx="4103409" cy="4551165"/>
          </a:xfrm>
          <a:custGeom>
            <a:avLst/>
            <a:gdLst/>
            <a:ahLst/>
            <a:cxnLst/>
            <a:rect l="l" t="t" r="r" b="b"/>
            <a:pathLst>
              <a:path w="4103409" h="4551165">
                <a:moveTo>
                  <a:pt x="0" y="0"/>
                </a:moveTo>
                <a:lnTo>
                  <a:pt x="4103408" y="0"/>
                </a:lnTo>
                <a:lnTo>
                  <a:pt x="4103408" y="4551165"/>
                </a:lnTo>
                <a:lnTo>
                  <a:pt x="0" y="4551165"/>
                </a:lnTo>
                <a:lnTo>
                  <a:pt x="0" y="0"/>
                </a:lnTo>
                <a:close/>
              </a:path>
            </a:pathLst>
          </a:custGeom>
          <a:blipFill>
            <a:blip r:embed="rId4"/>
            <a:stretch>
              <a:fillRect/>
            </a:stretch>
          </a:blipFill>
        </p:spPr>
        <p:txBody>
          <a:bodyPr/>
          <a:lstStyle/>
          <a:p>
            <a:endParaRPr lang="en-US"/>
          </a:p>
        </p:txBody>
      </p:sp>
      <p:grpSp>
        <p:nvGrpSpPr>
          <p:cNvPr id="6" name="Group 6"/>
          <p:cNvGrpSpPr/>
          <p:nvPr/>
        </p:nvGrpSpPr>
        <p:grpSpPr>
          <a:xfrm>
            <a:off x="4186461" y="4602787"/>
            <a:ext cx="4700304" cy="2295916"/>
            <a:chOff x="0" y="0"/>
            <a:chExt cx="1259526" cy="615230"/>
          </a:xfrm>
        </p:grpSpPr>
        <p:sp>
          <p:nvSpPr>
            <p:cNvPr id="7" name="Freeform 7"/>
            <p:cNvSpPr/>
            <p:nvPr/>
          </p:nvSpPr>
          <p:spPr>
            <a:xfrm>
              <a:off x="0" y="0"/>
              <a:ext cx="1259526" cy="615230"/>
            </a:xfrm>
            <a:custGeom>
              <a:avLst/>
              <a:gdLst/>
              <a:ahLst/>
              <a:cxnLst/>
              <a:rect l="l" t="t" r="r" b="b"/>
              <a:pathLst>
                <a:path w="1259526" h="615230">
                  <a:moveTo>
                    <a:pt x="84003" y="0"/>
                  </a:moveTo>
                  <a:lnTo>
                    <a:pt x="1175523" y="0"/>
                  </a:lnTo>
                  <a:cubicBezTo>
                    <a:pt x="1221917" y="0"/>
                    <a:pt x="1259526" y="37609"/>
                    <a:pt x="1259526" y="84003"/>
                  </a:cubicBezTo>
                  <a:lnTo>
                    <a:pt x="1259526" y="531227"/>
                  </a:lnTo>
                  <a:cubicBezTo>
                    <a:pt x="1259526" y="577620"/>
                    <a:pt x="1221917" y="615230"/>
                    <a:pt x="1175523" y="615230"/>
                  </a:cubicBezTo>
                  <a:lnTo>
                    <a:pt x="84003" y="615230"/>
                  </a:lnTo>
                  <a:cubicBezTo>
                    <a:pt x="61724" y="615230"/>
                    <a:pt x="40357" y="606379"/>
                    <a:pt x="24604" y="590626"/>
                  </a:cubicBezTo>
                  <a:cubicBezTo>
                    <a:pt x="8850" y="574872"/>
                    <a:pt x="0" y="553506"/>
                    <a:pt x="0" y="531227"/>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8" name="TextBox 8"/>
            <p:cNvSpPr txBox="1"/>
            <p:nvPr/>
          </p:nvSpPr>
          <p:spPr>
            <a:xfrm>
              <a:off x="0" y="-38100"/>
              <a:ext cx="1259526" cy="653330"/>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...strives to offer robust and tailored volunteer opportunities so that every community member feels welcome.</a:t>
              </a:r>
            </a:p>
          </p:txBody>
        </p:sp>
      </p:grpSp>
      <p:sp>
        <p:nvSpPr>
          <p:cNvPr id="9" name="TextBox 9"/>
          <p:cNvSpPr txBox="1"/>
          <p:nvPr/>
        </p:nvSpPr>
        <p:spPr>
          <a:xfrm>
            <a:off x="1564628" y="8925552"/>
            <a:ext cx="3419726" cy="1035685"/>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Initial Email Response</a:t>
            </a:r>
          </a:p>
        </p:txBody>
      </p:sp>
      <p:grpSp>
        <p:nvGrpSpPr>
          <p:cNvPr id="10" name="Group 10"/>
          <p:cNvGrpSpPr/>
          <p:nvPr/>
        </p:nvGrpSpPr>
        <p:grpSpPr>
          <a:xfrm>
            <a:off x="4186461" y="7224971"/>
            <a:ext cx="4700304" cy="1876816"/>
            <a:chOff x="0" y="0"/>
            <a:chExt cx="1259526" cy="502925"/>
          </a:xfrm>
        </p:grpSpPr>
        <p:sp>
          <p:nvSpPr>
            <p:cNvPr id="11" name="Freeform 11"/>
            <p:cNvSpPr/>
            <p:nvPr/>
          </p:nvSpPr>
          <p:spPr>
            <a:xfrm>
              <a:off x="0" y="0"/>
              <a:ext cx="1259526" cy="502925"/>
            </a:xfrm>
            <a:custGeom>
              <a:avLst/>
              <a:gdLst/>
              <a:ahLst/>
              <a:cxnLst/>
              <a:rect l="l" t="t" r="r" b="b"/>
              <a:pathLst>
                <a:path w="1259526" h="502925">
                  <a:moveTo>
                    <a:pt x="84003" y="0"/>
                  </a:moveTo>
                  <a:lnTo>
                    <a:pt x="1175523" y="0"/>
                  </a:lnTo>
                  <a:cubicBezTo>
                    <a:pt x="1221917" y="0"/>
                    <a:pt x="1259526" y="37609"/>
                    <a:pt x="1259526" y="84003"/>
                  </a:cubicBezTo>
                  <a:lnTo>
                    <a:pt x="1259526" y="418922"/>
                  </a:lnTo>
                  <a:cubicBezTo>
                    <a:pt x="1259526" y="441201"/>
                    <a:pt x="1250676" y="462567"/>
                    <a:pt x="1234922" y="478321"/>
                  </a:cubicBezTo>
                  <a:cubicBezTo>
                    <a:pt x="1219169" y="494074"/>
                    <a:pt x="1197802" y="502925"/>
                    <a:pt x="1175523" y="502925"/>
                  </a:cubicBezTo>
                  <a:lnTo>
                    <a:pt x="84003" y="502925"/>
                  </a:lnTo>
                  <a:cubicBezTo>
                    <a:pt x="37609" y="502925"/>
                    <a:pt x="0" y="465315"/>
                    <a:pt x="0" y="418922"/>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2" name="TextBox 12"/>
            <p:cNvSpPr txBox="1"/>
            <p:nvPr/>
          </p:nvSpPr>
          <p:spPr>
            <a:xfrm>
              <a:off x="0" y="-38100"/>
              <a:ext cx="1259526" cy="541025"/>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...your interest in supporting the lifelong learning, programs, and services at Tigard Public Library!</a:t>
              </a:r>
            </a:p>
          </p:txBody>
        </p:sp>
      </p:grpSp>
      <p:grpSp>
        <p:nvGrpSpPr>
          <p:cNvPr id="13" name="Group 13"/>
          <p:cNvGrpSpPr/>
          <p:nvPr/>
        </p:nvGrpSpPr>
        <p:grpSpPr>
          <a:xfrm>
            <a:off x="13073277" y="5467365"/>
            <a:ext cx="4700304" cy="2295916"/>
            <a:chOff x="0" y="0"/>
            <a:chExt cx="1259526" cy="615230"/>
          </a:xfrm>
        </p:grpSpPr>
        <p:sp>
          <p:nvSpPr>
            <p:cNvPr id="14" name="Freeform 14"/>
            <p:cNvSpPr/>
            <p:nvPr/>
          </p:nvSpPr>
          <p:spPr>
            <a:xfrm>
              <a:off x="0" y="0"/>
              <a:ext cx="1259526" cy="615230"/>
            </a:xfrm>
            <a:custGeom>
              <a:avLst/>
              <a:gdLst/>
              <a:ahLst/>
              <a:cxnLst/>
              <a:rect l="l" t="t" r="r" b="b"/>
              <a:pathLst>
                <a:path w="1259526" h="615230">
                  <a:moveTo>
                    <a:pt x="84003" y="0"/>
                  </a:moveTo>
                  <a:lnTo>
                    <a:pt x="1175523" y="0"/>
                  </a:lnTo>
                  <a:cubicBezTo>
                    <a:pt x="1221917" y="0"/>
                    <a:pt x="1259526" y="37609"/>
                    <a:pt x="1259526" y="84003"/>
                  </a:cubicBezTo>
                  <a:lnTo>
                    <a:pt x="1259526" y="531227"/>
                  </a:lnTo>
                  <a:cubicBezTo>
                    <a:pt x="1259526" y="577620"/>
                    <a:pt x="1221917" y="615230"/>
                    <a:pt x="1175523" y="615230"/>
                  </a:cubicBezTo>
                  <a:lnTo>
                    <a:pt x="84003" y="615230"/>
                  </a:lnTo>
                  <a:cubicBezTo>
                    <a:pt x="61724" y="615230"/>
                    <a:pt x="40357" y="606379"/>
                    <a:pt x="24604" y="590626"/>
                  </a:cubicBezTo>
                  <a:cubicBezTo>
                    <a:pt x="8850" y="574872"/>
                    <a:pt x="0" y="553506"/>
                    <a:pt x="0" y="531227"/>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5" name="TextBox 15"/>
            <p:cNvSpPr txBox="1"/>
            <p:nvPr/>
          </p:nvSpPr>
          <p:spPr>
            <a:xfrm>
              <a:off x="0" y="-38100"/>
              <a:ext cx="1259526" cy="653330"/>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Through their dedication and hard work, volunteers have an incredible impact in making the library a space where everyone feels welcome.</a:t>
              </a:r>
            </a:p>
          </p:txBody>
        </p:sp>
      </p:grpSp>
      <p:sp>
        <p:nvSpPr>
          <p:cNvPr id="16" name="TextBox 16"/>
          <p:cNvSpPr txBox="1"/>
          <p:nvPr/>
        </p:nvSpPr>
        <p:spPr>
          <a:xfrm>
            <a:off x="6045702" y="609616"/>
            <a:ext cx="11543366" cy="2356485"/>
          </a:xfrm>
          <a:prstGeom prst="rect">
            <a:avLst/>
          </a:prstGeom>
        </p:spPr>
        <p:txBody>
          <a:bodyPr lIns="0" tIns="0" rIns="0" bIns="0" rtlCol="0" anchor="t">
            <a:spAutoFit/>
          </a:bodyPr>
          <a:lstStyle/>
          <a:p>
            <a:pPr marL="0" lvl="0" indent="0" algn="l">
              <a:lnSpc>
                <a:spcPts val="3120"/>
              </a:lnSpc>
            </a:pPr>
            <a:r>
              <a:rPr lang="en-US" sz="3000">
                <a:solidFill>
                  <a:srgbClr val="FFFFFF"/>
                </a:solidFill>
                <a:latin typeface="Segoe UI 2"/>
                <a:ea typeface="Segoe UI 2"/>
                <a:cs typeface="Segoe UI 2"/>
                <a:sym typeface="Segoe UI 2"/>
              </a:rPr>
              <a:t>“The Tigard Public Library serves the Tigard community by promoting reading and providing access to materials in all formats to meet residents’ informational, cultural, educational and recreational needs. The library fosters lifelong learning and provides an array of programs and services to encourage the development of well-rounded citizens.”</a:t>
            </a:r>
          </a:p>
        </p:txBody>
      </p:sp>
      <p:sp>
        <p:nvSpPr>
          <p:cNvPr id="17" name="TextBox 17"/>
          <p:cNvSpPr txBox="1"/>
          <p:nvPr/>
        </p:nvSpPr>
        <p:spPr>
          <a:xfrm>
            <a:off x="539639" y="948610"/>
            <a:ext cx="3783082" cy="1042669"/>
          </a:xfrm>
          <a:prstGeom prst="rect">
            <a:avLst/>
          </a:prstGeom>
        </p:spPr>
        <p:txBody>
          <a:bodyPr lIns="0" tIns="0" rIns="0" bIns="0" rtlCol="0" anchor="t">
            <a:spAutoFit/>
          </a:bodyPr>
          <a:lstStyle/>
          <a:p>
            <a:pPr marL="0" lvl="0" indent="0" algn="ctr">
              <a:lnSpc>
                <a:spcPts val="7839"/>
              </a:lnSpc>
              <a:spcBef>
                <a:spcPct val="0"/>
              </a:spcBef>
            </a:pPr>
            <a:r>
              <a:rPr lang="en-US" sz="7999" spc="-319">
                <a:solidFill>
                  <a:srgbClr val="B0DEAB"/>
                </a:solidFill>
                <a:latin typeface="Segoe UI 2"/>
                <a:ea typeface="Segoe UI 2"/>
                <a:cs typeface="Segoe UI 2"/>
                <a:sym typeface="Segoe UI 2"/>
              </a:rPr>
              <a:t>Mission</a:t>
            </a:r>
          </a:p>
        </p:txBody>
      </p:sp>
      <p:sp>
        <p:nvSpPr>
          <p:cNvPr id="18" name="TextBox 18"/>
          <p:cNvSpPr txBox="1"/>
          <p:nvPr/>
        </p:nvSpPr>
        <p:spPr>
          <a:xfrm>
            <a:off x="6045702" y="3240833"/>
            <a:ext cx="11543366"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Incorporated language from the library’s mission &amp; strategic plan into the volunteer program. </a:t>
            </a:r>
          </a:p>
        </p:txBody>
      </p:sp>
      <p:sp>
        <p:nvSpPr>
          <p:cNvPr id="19" name="TextBox 19"/>
          <p:cNvSpPr txBox="1"/>
          <p:nvPr/>
        </p:nvSpPr>
        <p:spPr>
          <a:xfrm>
            <a:off x="11422880" y="8925552"/>
            <a:ext cx="3419726" cy="1035685"/>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Prescreen Interview Email</a:t>
            </a:r>
          </a:p>
        </p:txBody>
      </p:sp>
      <p:sp>
        <p:nvSpPr>
          <p:cNvPr id="20" name="TextBox 20"/>
          <p:cNvSpPr txBox="1"/>
          <p:nvPr/>
        </p:nvSpPr>
        <p:spPr>
          <a:xfrm>
            <a:off x="908582" y="2038904"/>
            <a:ext cx="4119568" cy="436499"/>
          </a:xfrm>
          <a:prstGeom prst="rect">
            <a:avLst/>
          </a:prstGeom>
        </p:spPr>
        <p:txBody>
          <a:bodyPr lIns="0" tIns="0" rIns="0" bIns="0" rtlCol="0" anchor="t">
            <a:spAutoFit/>
          </a:bodyPr>
          <a:lstStyle/>
          <a:p>
            <a:pPr marL="0" lvl="0" indent="0" algn="l">
              <a:lnSpc>
                <a:spcPts val="3328"/>
              </a:lnSpc>
            </a:pPr>
            <a:r>
              <a:rPr lang="en-US" sz="3200">
                <a:solidFill>
                  <a:srgbClr val="B0DEAB"/>
                </a:solidFill>
                <a:latin typeface="Segoe UI 2"/>
                <a:ea typeface="Segoe UI 2"/>
                <a:cs typeface="Segoe UI 2"/>
                <a:sym typeface="Segoe UI 2"/>
              </a:rPr>
              <a:t>&amp; Strategic Plan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TextBox 2"/>
          <p:cNvSpPr txBox="1"/>
          <p:nvPr/>
        </p:nvSpPr>
        <p:spPr>
          <a:xfrm>
            <a:off x="6045702" y="609616"/>
            <a:ext cx="11543366" cy="2356485"/>
          </a:xfrm>
          <a:prstGeom prst="rect">
            <a:avLst/>
          </a:prstGeom>
        </p:spPr>
        <p:txBody>
          <a:bodyPr lIns="0" tIns="0" rIns="0" bIns="0" rtlCol="0" anchor="t">
            <a:spAutoFit/>
          </a:bodyPr>
          <a:lstStyle/>
          <a:p>
            <a:pPr marL="0" lvl="0" indent="0" algn="l">
              <a:lnSpc>
                <a:spcPts val="3120"/>
              </a:lnSpc>
            </a:pPr>
            <a:r>
              <a:rPr lang="en-US" sz="3000">
                <a:solidFill>
                  <a:srgbClr val="FFFFFF"/>
                </a:solidFill>
                <a:latin typeface="Segoe UI 2"/>
                <a:ea typeface="Segoe UI 2"/>
                <a:cs typeface="Segoe UI 2"/>
                <a:sym typeface="Segoe UI 2"/>
              </a:rPr>
              <a:t>“The Tigard Public Library serves the Tigard community by promoting reading and providing access to materials in all formats to meet residents’ informational, cultural, educational and recreational needs. The library fosters lifelong learning and provides an array of programs and services to encourage the development of well-rounded citizens.”</a:t>
            </a:r>
          </a:p>
        </p:txBody>
      </p:sp>
      <p:sp>
        <p:nvSpPr>
          <p:cNvPr id="3" name="AutoShape 3"/>
          <p:cNvSpPr/>
          <p:nvPr/>
        </p:nvSpPr>
        <p:spPr>
          <a:xfrm>
            <a:off x="6045702" y="315987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4" name="Freeform 4"/>
          <p:cNvSpPr/>
          <p:nvPr/>
        </p:nvSpPr>
        <p:spPr>
          <a:xfrm>
            <a:off x="1520832" y="4309905"/>
            <a:ext cx="3507319" cy="4572834"/>
          </a:xfrm>
          <a:custGeom>
            <a:avLst/>
            <a:gdLst/>
            <a:ahLst/>
            <a:cxnLst/>
            <a:rect l="l" t="t" r="r" b="b"/>
            <a:pathLst>
              <a:path w="3507319" h="4572834">
                <a:moveTo>
                  <a:pt x="0" y="0"/>
                </a:moveTo>
                <a:lnTo>
                  <a:pt x="3507318" y="0"/>
                </a:lnTo>
                <a:lnTo>
                  <a:pt x="3507318" y="4572833"/>
                </a:lnTo>
                <a:lnTo>
                  <a:pt x="0" y="4572833"/>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4186461" y="4602787"/>
            <a:ext cx="4700304" cy="1038616"/>
            <a:chOff x="0" y="0"/>
            <a:chExt cx="1259526" cy="278315"/>
          </a:xfrm>
        </p:grpSpPr>
        <p:sp>
          <p:nvSpPr>
            <p:cNvPr id="6" name="Freeform 6"/>
            <p:cNvSpPr/>
            <p:nvPr/>
          </p:nvSpPr>
          <p:spPr>
            <a:xfrm>
              <a:off x="0" y="0"/>
              <a:ext cx="1259526" cy="278315"/>
            </a:xfrm>
            <a:custGeom>
              <a:avLst/>
              <a:gdLst/>
              <a:ahLst/>
              <a:cxnLst/>
              <a:rect l="l" t="t" r="r" b="b"/>
              <a:pathLst>
                <a:path w="1259526" h="278315">
                  <a:moveTo>
                    <a:pt x="84003" y="0"/>
                  </a:moveTo>
                  <a:lnTo>
                    <a:pt x="1175523" y="0"/>
                  </a:lnTo>
                  <a:cubicBezTo>
                    <a:pt x="1221917" y="0"/>
                    <a:pt x="1259526" y="37609"/>
                    <a:pt x="1259526" y="84003"/>
                  </a:cubicBezTo>
                  <a:lnTo>
                    <a:pt x="1259526" y="194312"/>
                  </a:lnTo>
                  <a:cubicBezTo>
                    <a:pt x="1259526" y="240705"/>
                    <a:pt x="1221917" y="278315"/>
                    <a:pt x="1175523" y="278315"/>
                  </a:cubicBezTo>
                  <a:lnTo>
                    <a:pt x="84003" y="278315"/>
                  </a:lnTo>
                  <a:cubicBezTo>
                    <a:pt x="61724" y="278315"/>
                    <a:pt x="40357" y="269464"/>
                    <a:pt x="24604" y="253711"/>
                  </a:cubicBezTo>
                  <a:cubicBezTo>
                    <a:pt x="8850" y="237957"/>
                    <a:pt x="0" y="216591"/>
                    <a:pt x="0" y="194312"/>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7" name="TextBox 7"/>
            <p:cNvSpPr txBox="1"/>
            <p:nvPr/>
          </p:nvSpPr>
          <p:spPr>
            <a:xfrm>
              <a:off x="0" y="-38100"/>
              <a:ext cx="1259526" cy="316415"/>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The vision for the Tigard</a:t>
              </a:r>
            </a:p>
            <a:p>
              <a:pPr algn="ctr">
                <a:lnSpc>
                  <a:spcPts val="3359"/>
                </a:lnSpc>
              </a:pPr>
              <a:r>
                <a:rPr lang="en-US" sz="2400">
                  <a:solidFill>
                    <a:srgbClr val="000000"/>
                  </a:solidFill>
                  <a:latin typeface="Canva Sans"/>
                  <a:ea typeface="Canva Sans"/>
                  <a:cs typeface="Canva Sans"/>
                  <a:sym typeface="Canva Sans"/>
                </a:rPr>
                <a:t>Public Library is...</a:t>
              </a:r>
            </a:p>
          </p:txBody>
        </p:sp>
      </p:grpSp>
      <p:sp>
        <p:nvSpPr>
          <p:cNvPr id="8" name="Freeform 8"/>
          <p:cNvSpPr/>
          <p:nvPr/>
        </p:nvSpPr>
        <p:spPr>
          <a:xfrm>
            <a:off x="11422880" y="4381293"/>
            <a:ext cx="3486157" cy="4572834"/>
          </a:xfrm>
          <a:custGeom>
            <a:avLst/>
            <a:gdLst/>
            <a:ahLst/>
            <a:cxnLst/>
            <a:rect l="l" t="t" r="r" b="b"/>
            <a:pathLst>
              <a:path w="3486157" h="4572834">
                <a:moveTo>
                  <a:pt x="0" y="0"/>
                </a:moveTo>
                <a:lnTo>
                  <a:pt x="3486157" y="0"/>
                </a:lnTo>
                <a:lnTo>
                  <a:pt x="3486157" y="4572834"/>
                </a:lnTo>
                <a:lnTo>
                  <a:pt x="0" y="4572834"/>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13165959" y="5641403"/>
            <a:ext cx="4700304" cy="1876816"/>
            <a:chOff x="0" y="0"/>
            <a:chExt cx="1259526" cy="502925"/>
          </a:xfrm>
        </p:grpSpPr>
        <p:sp>
          <p:nvSpPr>
            <p:cNvPr id="10" name="Freeform 10"/>
            <p:cNvSpPr/>
            <p:nvPr/>
          </p:nvSpPr>
          <p:spPr>
            <a:xfrm>
              <a:off x="0" y="0"/>
              <a:ext cx="1259526" cy="502925"/>
            </a:xfrm>
            <a:custGeom>
              <a:avLst/>
              <a:gdLst/>
              <a:ahLst/>
              <a:cxnLst/>
              <a:rect l="l" t="t" r="r" b="b"/>
              <a:pathLst>
                <a:path w="1259526" h="502925">
                  <a:moveTo>
                    <a:pt x="84003" y="0"/>
                  </a:moveTo>
                  <a:lnTo>
                    <a:pt x="1175523" y="0"/>
                  </a:lnTo>
                  <a:cubicBezTo>
                    <a:pt x="1221917" y="0"/>
                    <a:pt x="1259526" y="37609"/>
                    <a:pt x="1259526" y="84003"/>
                  </a:cubicBezTo>
                  <a:lnTo>
                    <a:pt x="1259526" y="418922"/>
                  </a:lnTo>
                  <a:cubicBezTo>
                    <a:pt x="1259526" y="441201"/>
                    <a:pt x="1250676" y="462567"/>
                    <a:pt x="1234922" y="478321"/>
                  </a:cubicBezTo>
                  <a:cubicBezTo>
                    <a:pt x="1219169" y="494074"/>
                    <a:pt x="1197802" y="502925"/>
                    <a:pt x="1175523" y="502925"/>
                  </a:cubicBezTo>
                  <a:lnTo>
                    <a:pt x="84003" y="502925"/>
                  </a:lnTo>
                  <a:cubicBezTo>
                    <a:pt x="37609" y="502925"/>
                    <a:pt x="0" y="465315"/>
                    <a:pt x="0" y="418922"/>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38100"/>
              <a:ext cx="1259526" cy="541025"/>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...follow a strategic plan to meet our priorities in providing service to the community. Learn more...</a:t>
              </a:r>
            </a:p>
          </p:txBody>
        </p:sp>
      </p:grpSp>
      <p:sp>
        <p:nvSpPr>
          <p:cNvPr id="12" name="TextBox 12"/>
          <p:cNvSpPr txBox="1"/>
          <p:nvPr/>
        </p:nvSpPr>
        <p:spPr>
          <a:xfrm>
            <a:off x="1564628" y="8925552"/>
            <a:ext cx="3419726" cy="1035685"/>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Volunteer</a:t>
            </a:r>
          </a:p>
          <a:p>
            <a:pPr algn="ctr">
              <a:lnSpc>
                <a:spcPts val="4160"/>
              </a:lnSpc>
            </a:pPr>
            <a:r>
              <a:rPr lang="en-US" sz="3200">
                <a:solidFill>
                  <a:srgbClr val="B0DEAB"/>
                </a:solidFill>
                <a:latin typeface="Segoe UI 2"/>
                <a:ea typeface="Segoe UI 2"/>
                <a:cs typeface="Segoe UI 2"/>
                <a:sym typeface="Segoe UI 2"/>
              </a:rPr>
              <a:t>Guidebook</a:t>
            </a:r>
          </a:p>
        </p:txBody>
      </p:sp>
      <p:sp>
        <p:nvSpPr>
          <p:cNvPr id="13" name="TextBox 13"/>
          <p:cNvSpPr txBox="1"/>
          <p:nvPr/>
        </p:nvSpPr>
        <p:spPr>
          <a:xfrm>
            <a:off x="539639" y="948610"/>
            <a:ext cx="3783082" cy="1042669"/>
          </a:xfrm>
          <a:prstGeom prst="rect">
            <a:avLst/>
          </a:prstGeom>
        </p:spPr>
        <p:txBody>
          <a:bodyPr lIns="0" tIns="0" rIns="0" bIns="0" rtlCol="0" anchor="t">
            <a:spAutoFit/>
          </a:bodyPr>
          <a:lstStyle/>
          <a:p>
            <a:pPr marL="0" lvl="0" indent="0" algn="ctr">
              <a:lnSpc>
                <a:spcPts val="7839"/>
              </a:lnSpc>
              <a:spcBef>
                <a:spcPct val="0"/>
              </a:spcBef>
            </a:pPr>
            <a:r>
              <a:rPr lang="en-US" sz="7999" spc="-319">
                <a:solidFill>
                  <a:srgbClr val="B0DEAB"/>
                </a:solidFill>
                <a:latin typeface="Segoe UI 2"/>
                <a:ea typeface="Segoe UI 2"/>
                <a:cs typeface="Segoe UI 2"/>
                <a:sym typeface="Segoe UI 2"/>
              </a:rPr>
              <a:t>Mission</a:t>
            </a:r>
          </a:p>
        </p:txBody>
      </p:sp>
      <p:sp>
        <p:nvSpPr>
          <p:cNvPr id="14" name="TextBox 14"/>
          <p:cNvSpPr txBox="1"/>
          <p:nvPr/>
        </p:nvSpPr>
        <p:spPr>
          <a:xfrm>
            <a:off x="6045702" y="3240833"/>
            <a:ext cx="11543366"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Incorporated language from the library’s mission &amp; strategic plan into the volunteer program. </a:t>
            </a:r>
          </a:p>
        </p:txBody>
      </p:sp>
      <p:sp>
        <p:nvSpPr>
          <p:cNvPr id="15" name="TextBox 15"/>
          <p:cNvSpPr txBox="1"/>
          <p:nvPr/>
        </p:nvSpPr>
        <p:spPr>
          <a:xfrm>
            <a:off x="11218126" y="8925552"/>
            <a:ext cx="3895665" cy="1035685"/>
          </a:xfrm>
          <a:prstGeom prst="rect">
            <a:avLst/>
          </a:prstGeom>
        </p:spPr>
        <p:txBody>
          <a:bodyPr lIns="0" tIns="0" rIns="0" bIns="0" rtlCol="0" anchor="t">
            <a:spAutoFit/>
          </a:bodyPr>
          <a:lstStyle/>
          <a:p>
            <a:pPr algn="ctr">
              <a:lnSpc>
                <a:spcPts val="4160"/>
              </a:lnSpc>
            </a:pPr>
            <a:r>
              <a:rPr lang="en-US" sz="3200">
                <a:solidFill>
                  <a:srgbClr val="B0DEAB"/>
                </a:solidFill>
                <a:latin typeface="Segoe UI 2"/>
                <a:ea typeface="Segoe UI 2"/>
                <a:cs typeface="Segoe UI 2"/>
                <a:sym typeface="Segoe UI 2"/>
              </a:rPr>
              <a:t>Volunteer Guidebook “Library Today”</a:t>
            </a:r>
          </a:p>
        </p:txBody>
      </p:sp>
      <p:grpSp>
        <p:nvGrpSpPr>
          <p:cNvPr id="16" name="Group 16"/>
          <p:cNvGrpSpPr/>
          <p:nvPr/>
        </p:nvGrpSpPr>
        <p:grpSpPr>
          <a:xfrm>
            <a:off x="4186461" y="6579811"/>
            <a:ext cx="4700304" cy="1038616"/>
            <a:chOff x="0" y="0"/>
            <a:chExt cx="1259526" cy="278315"/>
          </a:xfrm>
        </p:grpSpPr>
        <p:sp>
          <p:nvSpPr>
            <p:cNvPr id="17" name="Freeform 17"/>
            <p:cNvSpPr/>
            <p:nvPr/>
          </p:nvSpPr>
          <p:spPr>
            <a:xfrm>
              <a:off x="0" y="0"/>
              <a:ext cx="1259526" cy="278315"/>
            </a:xfrm>
            <a:custGeom>
              <a:avLst/>
              <a:gdLst/>
              <a:ahLst/>
              <a:cxnLst/>
              <a:rect l="l" t="t" r="r" b="b"/>
              <a:pathLst>
                <a:path w="1259526" h="278315">
                  <a:moveTo>
                    <a:pt x="84003" y="0"/>
                  </a:moveTo>
                  <a:lnTo>
                    <a:pt x="1175523" y="0"/>
                  </a:lnTo>
                  <a:cubicBezTo>
                    <a:pt x="1221917" y="0"/>
                    <a:pt x="1259526" y="37609"/>
                    <a:pt x="1259526" y="84003"/>
                  </a:cubicBezTo>
                  <a:lnTo>
                    <a:pt x="1259526" y="194312"/>
                  </a:lnTo>
                  <a:cubicBezTo>
                    <a:pt x="1259526" y="240705"/>
                    <a:pt x="1221917" y="278315"/>
                    <a:pt x="1175523" y="278315"/>
                  </a:cubicBezTo>
                  <a:lnTo>
                    <a:pt x="84003" y="278315"/>
                  </a:lnTo>
                  <a:cubicBezTo>
                    <a:pt x="61724" y="278315"/>
                    <a:pt x="40357" y="269464"/>
                    <a:pt x="24604" y="253711"/>
                  </a:cubicBezTo>
                  <a:cubicBezTo>
                    <a:pt x="8850" y="237957"/>
                    <a:pt x="0" y="216591"/>
                    <a:pt x="0" y="194312"/>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8" name="TextBox 18"/>
            <p:cNvSpPr txBox="1"/>
            <p:nvPr/>
          </p:nvSpPr>
          <p:spPr>
            <a:xfrm>
              <a:off x="0" y="-38100"/>
              <a:ext cx="1259526" cy="316415"/>
            </a:xfrm>
            <a:prstGeom prst="rect">
              <a:avLst/>
            </a:prstGeom>
          </p:spPr>
          <p:txBody>
            <a:bodyPr lIns="49929" tIns="49929" rIns="49929" bIns="49929" rtlCol="0" anchor="ctr"/>
            <a:lstStyle/>
            <a:p>
              <a:pPr algn="ctr">
                <a:lnSpc>
                  <a:spcPts val="3359"/>
                </a:lnSpc>
              </a:pPr>
              <a:r>
                <a:rPr lang="en-US" sz="2400">
                  <a:solidFill>
                    <a:srgbClr val="000000"/>
                  </a:solidFill>
                  <a:latin typeface="Canva Sans"/>
                  <a:ea typeface="Canva Sans"/>
                  <a:cs typeface="Canva Sans"/>
                  <a:sym typeface="Canva Sans"/>
                </a:rPr>
                <a:t>...development of well-rounded citizens.</a:t>
              </a:r>
            </a:p>
          </p:txBody>
        </p:sp>
      </p:grpSp>
      <p:sp>
        <p:nvSpPr>
          <p:cNvPr id="19" name="TextBox 19"/>
          <p:cNvSpPr txBox="1"/>
          <p:nvPr/>
        </p:nvSpPr>
        <p:spPr>
          <a:xfrm>
            <a:off x="908582" y="2038904"/>
            <a:ext cx="4119568" cy="436499"/>
          </a:xfrm>
          <a:prstGeom prst="rect">
            <a:avLst/>
          </a:prstGeom>
        </p:spPr>
        <p:txBody>
          <a:bodyPr lIns="0" tIns="0" rIns="0" bIns="0" rtlCol="0" anchor="t">
            <a:spAutoFit/>
          </a:bodyPr>
          <a:lstStyle/>
          <a:p>
            <a:pPr marL="0" lvl="0" indent="0" algn="l">
              <a:lnSpc>
                <a:spcPts val="3328"/>
              </a:lnSpc>
            </a:pPr>
            <a:r>
              <a:rPr lang="en-US" sz="3200">
                <a:solidFill>
                  <a:srgbClr val="B0DEAB"/>
                </a:solidFill>
                <a:latin typeface="Segoe UI 2"/>
                <a:ea typeface="Segoe UI 2"/>
                <a:cs typeface="Segoe UI 2"/>
                <a:sym typeface="Segoe UI 2"/>
              </a:rPr>
              <a:t>&amp; Strategic Plan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0" y="1772302"/>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a:alphaModFix amt="7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0" y="685816"/>
            <a:ext cx="18288000" cy="1086486"/>
          </a:xfrm>
          <a:prstGeom prst="rect">
            <a:avLst/>
          </a:prstGeom>
        </p:spPr>
        <p:txBody>
          <a:bodyPr lIns="0" tIns="0" rIns="0" bIns="0" rtlCol="0" anchor="t">
            <a:spAutoFit/>
          </a:bodyPr>
          <a:lstStyle/>
          <a:p>
            <a:pPr marL="0" lvl="0" indent="0" algn="ctr">
              <a:lnSpc>
                <a:spcPts val="8320"/>
              </a:lnSpc>
            </a:pPr>
            <a:r>
              <a:rPr lang="en-US" sz="8000">
                <a:solidFill>
                  <a:srgbClr val="61372F"/>
                </a:solidFill>
                <a:latin typeface="Segoe UI 2"/>
                <a:ea typeface="Segoe UI 2"/>
                <a:cs typeface="Segoe UI 2"/>
                <a:sym typeface="Segoe UI 2"/>
              </a:rPr>
              <a:t>Financials</a:t>
            </a:r>
          </a:p>
        </p:txBody>
      </p:sp>
      <p:sp>
        <p:nvSpPr>
          <p:cNvPr id="4" name="TextBox 4"/>
          <p:cNvSpPr txBox="1"/>
          <p:nvPr/>
        </p:nvSpPr>
        <p:spPr>
          <a:xfrm>
            <a:off x="2425724" y="6290782"/>
            <a:ext cx="13436552" cy="4442460"/>
          </a:xfrm>
          <a:prstGeom prst="rect">
            <a:avLst/>
          </a:prstGeom>
        </p:spPr>
        <p:txBody>
          <a:bodyPr lIns="0" tIns="0" rIns="0" bIns="0" rtlCol="0" anchor="t">
            <a:spAutoFit/>
          </a:bodyPr>
          <a:lstStyle/>
          <a:p>
            <a:pPr algn="l">
              <a:lnSpc>
                <a:spcPts val="4410"/>
              </a:lnSpc>
            </a:pPr>
            <a:endParaRPr/>
          </a:p>
          <a:p>
            <a:pPr marL="906780" lvl="1" indent="-453390" algn="l">
              <a:lnSpc>
                <a:spcPts val="4410"/>
              </a:lnSpc>
              <a:buFont typeface="Arial"/>
              <a:buChar char="•"/>
            </a:pPr>
            <a:r>
              <a:rPr lang="en-US" sz="4200">
                <a:solidFill>
                  <a:srgbClr val="023D7D"/>
                </a:solidFill>
                <a:latin typeface="Segoe UI 2"/>
                <a:ea typeface="Segoe UI 2"/>
                <a:cs typeface="Segoe UI 2"/>
                <a:sym typeface="Segoe UI 2"/>
              </a:rPr>
              <a:t>Friends of the Tigard Library continued to accept book donations and sell books to Thrift Books, through Amazon, and in the lobby this quarter. </a:t>
            </a:r>
          </a:p>
          <a:p>
            <a:pPr algn="l">
              <a:lnSpc>
                <a:spcPts val="4410"/>
              </a:lnSpc>
            </a:pPr>
            <a:r>
              <a:rPr lang="en-US" sz="4200">
                <a:solidFill>
                  <a:srgbClr val="023D7D"/>
                </a:solidFill>
                <a:latin typeface="Segoe UI 2"/>
                <a:ea typeface="Segoe UI 2"/>
                <a:cs typeface="Segoe UI 2"/>
                <a:sym typeface="Segoe UI 2"/>
              </a:rPr>
              <a:t> </a:t>
            </a:r>
          </a:p>
          <a:p>
            <a:pPr algn="l">
              <a:lnSpc>
                <a:spcPts val="4410"/>
              </a:lnSpc>
            </a:pPr>
            <a:endParaRPr lang="en-US" sz="4200">
              <a:solidFill>
                <a:srgbClr val="023D7D"/>
              </a:solidFill>
              <a:latin typeface="Segoe UI 2"/>
              <a:ea typeface="Segoe UI 2"/>
              <a:cs typeface="Segoe UI 2"/>
              <a:sym typeface="Segoe UI 2"/>
            </a:endParaRPr>
          </a:p>
          <a:p>
            <a:pPr algn="l">
              <a:lnSpc>
                <a:spcPts val="4410"/>
              </a:lnSpc>
            </a:pPr>
            <a:endParaRPr lang="en-US" sz="4200">
              <a:solidFill>
                <a:srgbClr val="023D7D"/>
              </a:solidFill>
              <a:latin typeface="Segoe UI 2"/>
              <a:ea typeface="Segoe UI 2"/>
              <a:cs typeface="Segoe UI 2"/>
              <a:sym typeface="Segoe UI 2"/>
            </a:endParaRPr>
          </a:p>
          <a:p>
            <a:pPr algn="l">
              <a:lnSpc>
                <a:spcPts val="4410"/>
              </a:lnSpc>
            </a:pPr>
            <a:endParaRPr lang="en-US" sz="4200">
              <a:solidFill>
                <a:srgbClr val="023D7D"/>
              </a:solidFill>
              <a:latin typeface="Segoe UI 2"/>
              <a:ea typeface="Segoe UI 2"/>
              <a:cs typeface="Segoe UI 2"/>
              <a:sym typeface="Segoe UI 2"/>
            </a:endParaRPr>
          </a:p>
        </p:txBody>
      </p:sp>
      <p:sp>
        <p:nvSpPr>
          <p:cNvPr id="5" name="TextBox 5"/>
          <p:cNvSpPr txBox="1"/>
          <p:nvPr/>
        </p:nvSpPr>
        <p:spPr>
          <a:xfrm>
            <a:off x="2425724" y="2482738"/>
            <a:ext cx="13247854" cy="4442460"/>
          </a:xfrm>
          <a:prstGeom prst="rect">
            <a:avLst/>
          </a:prstGeom>
        </p:spPr>
        <p:txBody>
          <a:bodyPr lIns="0" tIns="0" rIns="0" bIns="0" rtlCol="0" anchor="t">
            <a:spAutoFit/>
          </a:bodyPr>
          <a:lstStyle/>
          <a:p>
            <a:pPr marL="906780" lvl="1" indent="-453390" algn="l">
              <a:lnSpc>
                <a:spcPts val="4410"/>
              </a:lnSpc>
              <a:buFont typeface="Arial"/>
              <a:buChar char="•"/>
            </a:pPr>
            <a:r>
              <a:rPr lang="en-US" sz="4200" dirty="0">
                <a:solidFill>
                  <a:srgbClr val="023D7D"/>
                </a:solidFill>
                <a:latin typeface="Segoe UI 2"/>
                <a:ea typeface="Segoe UI 2"/>
                <a:cs typeface="Segoe UI 2"/>
                <a:sym typeface="Segoe UI 2"/>
              </a:rPr>
              <a:t>Circulation volunteers devoted hours equivalent to XX full-time employees in April through June.</a:t>
            </a:r>
          </a:p>
          <a:p>
            <a:pPr algn="l">
              <a:lnSpc>
                <a:spcPts val="4410"/>
              </a:lnSpc>
            </a:pPr>
            <a:endParaRPr lang="en-US" sz="4200" dirty="0">
              <a:solidFill>
                <a:srgbClr val="023D7D"/>
              </a:solidFill>
              <a:latin typeface="Segoe UI 2"/>
              <a:ea typeface="Segoe UI 2"/>
              <a:cs typeface="Segoe UI 2"/>
              <a:sym typeface="Segoe UI 2"/>
            </a:endParaRPr>
          </a:p>
          <a:p>
            <a:pPr marL="906780" lvl="1" indent="-453390" algn="l">
              <a:lnSpc>
                <a:spcPts val="4410"/>
              </a:lnSpc>
              <a:buFont typeface="Arial"/>
              <a:buChar char="•"/>
            </a:pPr>
            <a:r>
              <a:rPr lang="en-US" sz="4200" dirty="0">
                <a:solidFill>
                  <a:srgbClr val="023D7D"/>
                </a:solidFill>
                <a:latin typeface="Segoe UI 2"/>
                <a:ea typeface="Segoe UI 2"/>
                <a:cs typeface="Segoe UI 2"/>
                <a:sym typeface="Segoe UI 2"/>
              </a:rPr>
              <a:t>Locally, XXXX was spent on the volunteer program in April through June including $XXX for the [specific project]. </a:t>
            </a:r>
          </a:p>
          <a:p>
            <a:pPr algn="l">
              <a:lnSpc>
                <a:spcPts val="4410"/>
              </a:lnSpc>
            </a:pPr>
            <a:endParaRPr lang="en-US" sz="4200" dirty="0">
              <a:solidFill>
                <a:srgbClr val="023D7D"/>
              </a:solidFill>
              <a:latin typeface="Segoe UI 2"/>
              <a:ea typeface="Segoe UI 2"/>
              <a:cs typeface="Segoe UI 2"/>
              <a:sym typeface="Segoe UI 2"/>
            </a:endParaRPr>
          </a:p>
          <a:p>
            <a:pPr algn="l">
              <a:lnSpc>
                <a:spcPts val="4410"/>
              </a:lnSpc>
            </a:pPr>
            <a:endParaRPr lang="en-US" sz="4200" dirty="0">
              <a:solidFill>
                <a:srgbClr val="023D7D"/>
              </a:solidFill>
              <a:latin typeface="Segoe UI 2"/>
              <a:ea typeface="Segoe UI 2"/>
              <a:cs typeface="Segoe UI 2"/>
              <a:sym typeface="Segoe UI 2"/>
            </a:endParaRPr>
          </a:p>
        </p:txBody>
      </p:sp>
      <p:sp>
        <p:nvSpPr>
          <p:cNvPr id="6" name="AutoShape 6"/>
          <p:cNvSpPr/>
          <p:nvPr/>
        </p:nvSpPr>
        <p:spPr>
          <a:xfrm>
            <a:off x="2687638" y="1767539"/>
            <a:ext cx="13174638" cy="4762"/>
          </a:xfrm>
          <a:prstGeom prst="line">
            <a:avLst/>
          </a:prstGeom>
          <a:ln w="9525" cap="flat">
            <a:solidFill>
              <a:srgbClr val="003D7D"/>
            </a:solidFill>
            <a:prstDash val="solid"/>
            <a:headEnd type="none" w="sm" len="sm"/>
            <a:tailEnd type="none" w="sm" len="sm"/>
          </a:ln>
        </p:spPr>
        <p:txBody>
          <a:bodyPr/>
          <a:lstStyle/>
          <a:p>
            <a:endParaRPr lang="en-US"/>
          </a:p>
        </p:txBody>
      </p:sp>
      <p:grpSp>
        <p:nvGrpSpPr>
          <p:cNvPr id="7" name="Group 7"/>
          <p:cNvGrpSpPr/>
          <p:nvPr/>
        </p:nvGrpSpPr>
        <p:grpSpPr>
          <a:xfrm>
            <a:off x="-1711666" y="0"/>
            <a:ext cx="3086100" cy="10880601"/>
            <a:chOff x="0" y="0"/>
            <a:chExt cx="812800" cy="2865673"/>
          </a:xfrm>
        </p:grpSpPr>
        <p:sp>
          <p:nvSpPr>
            <p:cNvPr id="8" name="Freeform 8"/>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9" name="TextBox 9"/>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899143" y="0"/>
            <a:ext cx="3086100" cy="10880601"/>
            <a:chOff x="0" y="0"/>
            <a:chExt cx="812800" cy="2865673"/>
          </a:xfrm>
        </p:grpSpPr>
        <p:sp>
          <p:nvSpPr>
            <p:cNvPr id="11" name="Freeform 11"/>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CBE6C8"/>
            </a:solidFill>
          </p:spPr>
          <p:txBody>
            <a:bodyPr/>
            <a:lstStyle/>
            <a:p>
              <a:endParaRPr lang="en-US"/>
            </a:p>
          </p:txBody>
        </p:sp>
        <p:sp>
          <p:nvSpPr>
            <p:cNvPr id="12" name="TextBox 12"/>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2057400" y="0"/>
            <a:ext cx="3086100" cy="10880601"/>
            <a:chOff x="0" y="0"/>
            <a:chExt cx="812800" cy="2865673"/>
          </a:xfrm>
        </p:grpSpPr>
        <p:sp>
          <p:nvSpPr>
            <p:cNvPr id="14" name="Freeform 14"/>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15" name="TextBox 15"/>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6" name="Group 16"/>
          <p:cNvGrpSpPr/>
          <p:nvPr/>
        </p:nvGrpSpPr>
        <p:grpSpPr>
          <a:xfrm rot="-10800000">
            <a:off x="16910028" y="0"/>
            <a:ext cx="3086100" cy="10880601"/>
            <a:chOff x="0" y="0"/>
            <a:chExt cx="812800" cy="2865673"/>
          </a:xfrm>
        </p:grpSpPr>
        <p:sp>
          <p:nvSpPr>
            <p:cNvPr id="17" name="Freeform 17"/>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18" name="TextBox 18"/>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9" name="Group 19"/>
          <p:cNvGrpSpPr/>
          <p:nvPr/>
        </p:nvGrpSpPr>
        <p:grpSpPr>
          <a:xfrm rot="-10800000">
            <a:off x="17097504" y="0"/>
            <a:ext cx="3086100" cy="10880601"/>
            <a:chOff x="0" y="0"/>
            <a:chExt cx="812800" cy="2865673"/>
          </a:xfrm>
        </p:grpSpPr>
        <p:sp>
          <p:nvSpPr>
            <p:cNvPr id="20" name="Freeform 20"/>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CBE6C8"/>
            </a:solidFill>
          </p:spPr>
          <p:txBody>
            <a:bodyPr/>
            <a:lstStyle/>
            <a:p>
              <a:endParaRPr lang="en-US"/>
            </a:p>
          </p:txBody>
        </p:sp>
        <p:sp>
          <p:nvSpPr>
            <p:cNvPr id="21" name="TextBox 21"/>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22" name="Group 22"/>
          <p:cNvGrpSpPr/>
          <p:nvPr/>
        </p:nvGrpSpPr>
        <p:grpSpPr>
          <a:xfrm rot="-10800000">
            <a:off x="17255762" y="0"/>
            <a:ext cx="3086100" cy="10880601"/>
            <a:chOff x="0" y="0"/>
            <a:chExt cx="812800" cy="2865673"/>
          </a:xfrm>
        </p:grpSpPr>
        <p:sp>
          <p:nvSpPr>
            <p:cNvPr id="23" name="Freeform 23"/>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24" name="TextBox 24"/>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3337523" y="5929501"/>
            <a:ext cx="13436552" cy="1724025"/>
          </a:xfrm>
          <a:prstGeom prst="rect">
            <a:avLst/>
          </a:prstGeom>
        </p:spPr>
        <p:txBody>
          <a:bodyPr lIns="0" tIns="0" rIns="0" bIns="0" rtlCol="0" anchor="t">
            <a:spAutoFit/>
          </a:bodyPr>
          <a:lstStyle/>
          <a:p>
            <a:pPr algn="l">
              <a:lnSpc>
                <a:spcPts val="3360"/>
              </a:lnSpc>
            </a:pPr>
            <a:r>
              <a:rPr lang="en-US" sz="3200" i="1">
                <a:solidFill>
                  <a:srgbClr val="023D7D"/>
                </a:solidFill>
                <a:latin typeface="Canva Sans Italics"/>
                <a:ea typeface="Canva Sans Italics"/>
                <a:cs typeface="Canva Sans Italics"/>
                <a:sym typeface="Canva Sans Italics"/>
              </a:rPr>
              <a:t>This figure excludes staffing.</a:t>
            </a:r>
          </a:p>
          <a:p>
            <a:pPr algn="l">
              <a:lnSpc>
                <a:spcPts val="5040"/>
              </a:lnSpc>
            </a:pPr>
            <a:endParaRPr lang="en-US" sz="3200" i="1">
              <a:solidFill>
                <a:srgbClr val="023D7D"/>
              </a:solidFill>
              <a:latin typeface="Canva Sans Italics"/>
              <a:ea typeface="Canva Sans Italics"/>
              <a:cs typeface="Canva Sans Italics"/>
              <a:sym typeface="Canva Sans Italics"/>
            </a:endParaRPr>
          </a:p>
          <a:p>
            <a:pPr algn="l">
              <a:lnSpc>
                <a:spcPts val="5040"/>
              </a:lnSpc>
            </a:pPr>
            <a:endParaRPr lang="en-US" sz="3200" i="1">
              <a:solidFill>
                <a:srgbClr val="023D7D"/>
              </a:solidFill>
              <a:latin typeface="Canva Sans Italics"/>
              <a:ea typeface="Canva Sans Italics"/>
              <a:cs typeface="Canva Sans Italics"/>
              <a:sym typeface="Canva Sans Itali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TextBox 2"/>
          <p:cNvSpPr txBox="1"/>
          <p:nvPr/>
        </p:nvSpPr>
        <p:spPr>
          <a:xfrm>
            <a:off x="0" y="685816"/>
            <a:ext cx="18288000" cy="1086486"/>
          </a:xfrm>
          <a:prstGeom prst="rect">
            <a:avLst/>
          </a:prstGeom>
        </p:spPr>
        <p:txBody>
          <a:bodyPr lIns="0" tIns="0" rIns="0" bIns="0" rtlCol="0" anchor="t">
            <a:spAutoFit/>
          </a:bodyPr>
          <a:lstStyle/>
          <a:p>
            <a:pPr marL="0" lvl="0" indent="0" algn="ctr">
              <a:lnSpc>
                <a:spcPts val="8320"/>
              </a:lnSpc>
            </a:pPr>
            <a:r>
              <a:rPr lang="en-US" sz="8000">
                <a:solidFill>
                  <a:srgbClr val="61372F"/>
                </a:solidFill>
                <a:latin typeface="Segoe UI 2"/>
                <a:ea typeface="Segoe UI 2"/>
                <a:cs typeface="Segoe UI 2"/>
                <a:sym typeface="Segoe UI 2"/>
              </a:rPr>
              <a:t>Financials</a:t>
            </a:r>
          </a:p>
        </p:txBody>
      </p:sp>
      <p:sp>
        <p:nvSpPr>
          <p:cNvPr id="3" name="AutoShape 3"/>
          <p:cNvSpPr/>
          <p:nvPr/>
        </p:nvSpPr>
        <p:spPr>
          <a:xfrm>
            <a:off x="2687638" y="1767539"/>
            <a:ext cx="13174638" cy="4762"/>
          </a:xfrm>
          <a:prstGeom prst="line">
            <a:avLst/>
          </a:prstGeom>
          <a:ln w="9525" cap="flat">
            <a:solidFill>
              <a:srgbClr val="003D7D"/>
            </a:solidFill>
            <a:prstDash val="solid"/>
            <a:headEnd type="none" w="sm" len="sm"/>
            <a:tailEnd type="none" w="sm" len="sm"/>
          </a:ln>
        </p:spPr>
        <p:txBody>
          <a:bodyPr/>
          <a:lstStyle/>
          <a:p>
            <a:endParaRPr lang="en-US"/>
          </a:p>
        </p:txBody>
      </p:sp>
      <p:sp>
        <p:nvSpPr>
          <p:cNvPr id="4" name="Freeform 4"/>
          <p:cNvSpPr/>
          <p:nvPr/>
        </p:nvSpPr>
        <p:spPr>
          <a:xfrm>
            <a:off x="5486400" y="3287632"/>
            <a:ext cx="7315200" cy="1542842"/>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TextBox 5"/>
          <p:cNvSpPr txBox="1"/>
          <p:nvPr/>
        </p:nvSpPr>
        <p:spPr>
          <a:xfrm>
            <a:off x="1380699" y="7572375"/>
            <a:ext cx="8888238" cy="1356360"/>
          </a:xfrm>
          <a:prstGeom prst="rect">
            <a:avLst/>
          </a:prstGeom>
        </p:spPr>
        <p:txBody>
          <a:bodyPr lIns="0" tIns="0" rIns="0" bIns="0" rtlCol="0" anchor="t">
            <a:spAutoFit/>
          </a:bodyPr>
          <a:lstStyle/>
          <a:p>
            <a:pPr algn="l">
              <a:lnSpc>
                <a:spcPts val="5460"/>
              </a:lnSpc>
            </a:pPr>
            <a:r>
              <a:rPr lang="en-US" sz="4200">
                <a:solidFill>
                  <a:srgbClr val="023D7D"/>
                </a:solidFill>
                <a:latin typeface="Segoe UI 2"/>
                <a:ea typeface="Segoe UI 2"/>
                <a:cs typeface="Segoe UI 2"/>
                <a:sym typeface="Segoe UI 2"/>
              </a:rPr>
              <a:t>Circulation: </a:t>
            </a:r>
            <a:r>
              <a:rPr lang="en-US" sz="4200">
                <a:solidFill>
                  <a:srgbClr val="2EAF23"/>
                </a:solidFill>
                <a:latin typeface="Segoe UI 2"/>
                <a:ea typeface="Segoe UI 2"/>
                <a:cs typeface="Segoe UI 2"/>
                <a:sym typeface="Segoe UI 2"/>
              </a:rPr>
              <a:t>$XX,XXX.XX</a:t>
            </a:r>
          </a:p>
          <a:p>
            <a:pPr algn="l">
              <a:lnSpc>
                <a:spcPts val="5460"/>
              </a:lnSpc>
            </a:pPr>
            <a:r>
              <a:rPr lang="en-US" sz="4200">
                <a:solidFill>
                  <a:srgbClr val="023D7D"/>
                </a:solidFill>
                <a:latin typeface="Segoe UI 2"/>
                <a:ea typeface="Segoe UI 2"/>
                <a:cs typeface="Segoe UI 2"/>
                <a:sym typeface="Segoe UI 2"/>
              </a:rPr>
              <a:t>Readers Services: </a:t>
            </a:r>
            <a:r>
              <a:rPr lang="en-US" sz="4200">
                <a:solidFill>
                  <a:srgbClr val="2EAF23"/>
                </a:solidFill>
                <a:latin typeface="Segoe UI 2"/>
                <a:ea typeface="Segoe UI 2"/>
                <a:cs typeface="Segoe UI 2"/>
                <a:sym typeface="Segoe UI 2"/>
              </a:rPr>
              <a:t>$X,XXX.XX</a:t>
            </a:r>
          </a:p>
        </p:txBody>
      </p:sp>
      <p:sp>
        <p:nvSpPr>
          <p:cNvPr id="6" name="TextBox 6"/>
          <p:cNvSpPr txBox="1"/>
          <p:nvPr/>
        </p:nvSpPr>
        <p:spPr>
          <a:xfrm>
            <a:off x="1979636" y="1980002"/>
            <a:ext cx="15087602" cy="1174169"/>
          </a:xfrm>
          <a:prstGeom prst="rect">
            <a:avLst/>
          </a:prstGeom>
        </p:spPr>
        <p:txBody>
          <a:bodyPr lIns="0" tIns="0" rIns="0" bIns="0" rtlCol="0" anchor="t">
            <a:spAutoFit/>
          </a:bodyPr>
          <a:lstStyle/>
          <a:p>
            <a:pPr algn="ctr">
              <a:lnSpc>
                <a:spcPts val="9484"/>
              </a:lnSpc>
            </a:pPr>
            <a:r>
              <a:rPr lang="en-US" sz="7295">
                <a:solidFill>
                  <a:srgbClr val="023D7D"/>
                </a:solidFill>
                <a:latin typeface="Garet"/>
                <a:ea typeface="Garet"/>
                <a:cs typeface="Garet"/>
                <a:sym typeface="Garet"/>
              </a:rPr>
              <a:t>From Apr.-June 2025,</a:t>
            </a:r>
          </a:p>
        </p:txBody>
      </p:sp>
      <p:sp>
        <p:nvSpPr>
          <p:cNvPr id="7" name="TextBox 7"/>
          <p:cNvSpPr txBox="1"/>
          <p:nvPr/>
        </p:nvSpPr>
        <p:spPr>
          <a:xfrm>
            <a:off x="0" y="4897260"/>
            <a:ext cx="18288000" cy="1174169"/>
          </a:xfrm>
          <a:prstGeom prst="rect">
            <a:avLst/>
          </a:prstGeom>
        </p:spPr>
        <p:txBody>
          <a:bodyPr lIns="0" tIns="0" rIns="0" bIns="0" rtlCol="0" anchor="t">
            <a:spAutoFit/>
          </a:bodyPr>
          <a:lstStyle/>
          <a:p>
            <a:pPr algn="ctr">
              <a:lnSpc>
                <a:spcPts val="9484"/>
              </a:lnSpc>
            </a:pPr>
            <a:r>
              <a:rPr lang="en-US" sz="7295">
                <a:solidFill>
                  <a:srgbClr val="023D7D"/>
                </a:solidFill>
                <a:latin typeface="Garet"/>
                <a:ea typeface="Garet"/>
                <a:cs typeface="Garet"/>
                <a:sym typeface="Garet"/>
              </a:rPr>
              <a:t>of volunteer time was donated.</a:t>
            </a:r>
          </a:p>
        </p:txBody>
      </p:sp>
      <p:sp>
        <p:nvSpPr>
          <p:cNvPr id="8" name="TextBox 8"/>
          <p:cNvSpPr txBox="1"/>
          <p:nvPr/>
        </p:nvSpPr>
        <p:spPr>
          <a:xfrm>
            <a:off x="0" y="3438631"/>
            <a:ext cx="18288000" cy="1174169"/>
          </a:xfrm>
          <a:prstGeom prst="rect">
            <a:avLst/>
          </a:prstGeom>
        </p:spPr>
        <p:txBody>
          <a:bodyPr lIns="0" tIns="0" rIns="0" bIns="0" rtlCol="0" anchor="t">
            <a:spAutoFit/>
          </a:bodyPr>
          <a:lstStyle/>
          <a:p>
            <a:pPr algn="ctr">
              <a:lnSpc>
                <a:spcPts val="9484"/>
              </a:lnSpc>
            </a:pPr>
            <a:r>
              <a:rPr lang="en-US" sz="7295">
                <a:solidFill>
                  <a:srgbClr val="67FF5A"/>
                </a:solidFill>
                <a:latin typeface="Garet"/>
                <a:ea typeface="Garet"/>
                <a:cs typeface="Garet"/>
                <a:sym typeface="Garet"/>
              </a:rPr>
              <a:t>$XX,XXX.XX</a:t>
            </a:r>
          </a:p>
        </p:txBody>
      </p:sp>
      <p:sp>
        <p:nvSpPr>
          <p:cNvPr id="9" name="TextBox 9"/>
          <p:cNvSpPr txBox="1"/>
          <p:nvPr/>
        </p:nvSpPr>
        <p:spPr>
          <a:xfrm>
            <a:off x="2425724" y="6680835"/>
            <a:ext cx="13436552" cy="662940"/>
          </a:xfrm>
          <a:prstGeom prst="rect">
            <a:avLst/>
          </a:prstGeom>
        </p:spPr>
        <p:txBody>
          <a:bodyPr lIns="0" tIns="0" rIns="0" bIns="0" rtlCol="0" anchor="t">
            <a:spAutoFit/>
          </a:bodyPr>
          <a:lstStyle/>
          <a:p>
            <a:pPr algn="ctr">
              <a:lnSpc>
                <a:spcPts val="5040"/>
              </a:lnSpc>
            </a:pPr>
            <a:r>
              <a:rPr lang="en-US" sz="4800">
                <a:solidFill>
                  <a:srgbClr val="023D7D"/>
                </a:solidFill>
                <a:latin typeface="Segoe UI 2"/>
                <a:ea typeface="Segoe UI 2"/>
                <a:cs typeface="Segoe UI 2"/>
                <a:sym typeface="Segoe UI 2"/>
              </a:rPr>
              <a:t>By division</a:t>
            </a:r>
          </a:p>
        </p:txBody>
      </p:sp>
      <p:sp>
        <p:nvSpPr>
          <p:cNvPr id="10" name="TextBox 10"/>
          <p:cNvSpPr txBox="1"/>
          <p:nvPr/>
        </p:nvSpPr>
        <p:spPr>
          <a:xfrm>
            <a:off x="9144000" y="7572375"/>
            <a:ext cx="9762740" cy="1356360"/>
          </a:xfrm>
          <a:prstGeom prst="rect">
            <a:avLst/>
          </a:prstGeom>
        </p:spPr>
        <p:txBody>
          <a:bodyPr lIns="0" tIns="0" rIns="0" bIns="0" rtlCol="0" anchor="t">
            <a:spAutoFit/>
          </a:bodyPr>
          <a:lstStyle/>
          <a:p>
            <a:pPr algn="l">
              <a:lnSpc>
                <a:spcPts val="5460"/>
              </a:lnSpc>
            </a:pPr>
            <a:r>
              <a:rPr lang="en-US" sz="4200">
                <a:solidFill>
                  <a:srgbClr val="023D7D"/>
                </a:solidFill>
                <a:latin typeface="Segoe UI 2"/>
                <a:ea typeface="Segoe UI 2"/>
                <a:cs typeface="Segoe UI 2"/>
                <a:sym typeface="Segoe UI 2"/>
              </a:rPr>
              <a:t>Technical Services: </a:t>
            </a:r>
            <a:r>
              <a:rPr lang="en-US" sz="4200">
                <a:solidFill>
                  <a:srgbClr val="2EAF23"/>
                </a:solidFill>
                <a:latin typeface="Segoe UI 2"/>
                <a:ea typeface="Segoe UI 2"/>
                <a:cs typeface="Segoe UI 2"/>
                <a:sym typeface="Segoe UI 2"/>
              </a:rPr>
              <a:t>$XXX.XX</a:t>
            </a:r>
          </a:p>
          <a:p>
            <a:pPr algn="l">
              <a:lnSpc>
                <a:spcPts val="5460"/>
              </a:lnSpc>
            </a:pPr>
            <a:r>
              <a:rPr lang="en-US" sz="4200">
                <a:solidFill>
                  <a:srgbClr val="023D7D"/>
                </a:solidFill>
                <a:latin typeface="Segoe UI 2"/>
                <a:ea typeface="Segoe UI 2"/>
                <a:cs typeface="Segoe UI 2"/>
                <a:sym typeface="Segoe UI 2"/>
              </a:rPr>
              <a:t>Administration: </a:t>
            </a:r>
            <a:r>
              <a:rPr lang="en-US" sz="4200">
                <a:solidFill>
                  <a:srgbClr val="2EAF23"/>
                </a:solidFill>
                <a:latin typeface="Segoe UI 2"/>
                <a:ea typeface="Segoe UI 2"/>
                <a:cs typeface="Segoe UI 2"/>
                <a:sym typeface="Segoe UI 2"/>
              </a:rPr>
              <a:t>$XX,XXX.XX</a:t>
            </a:r>
          </a:p>
        </p:txBody>
      </p:sp>
      <p:sp>
        <p:nvSpPr>
          <p:cNvPr id="11" name="AutoShape 11"/>
          <p:cNvSpPr/>
          <p:nvPr/>
        </p:nvSpPr>
        <p:spPr>
          <a:xfrm>
            <a:off x="2687640" y="6428617"/>
            <a:ext cx="13174638" cy="4762"/>
          </a:xfrm>
          <a:prstGeom prst="line">
            <a:avLst/>
          </a:prstGeom>
          <a:ln w="9525" cap="flat">
            <a:solidFill>
              <a:srgbClr val="003D7D"/>
            </a:solidFill>
            <a:prstDash val="solid"/>
            <a:headEnd type="none" w="sm" len="sm"/>
            <a:tailEnd type="none" w="sm" len="sm"/>
          </a:ln>
        </p:spPr>
        <p:txBody>
          <a:bodyPr/>
          <a:lstStyle/>
          <a:p>
            <a:endParaRPr lang="en-US"/>
          </a:p>
        </p:txBody>
      </p:sp>
      <p:sp>
        <p:nvSpPr>
          <p:cNvPr id="12" name="TextBox 12"/>
          <p:cNvSpPr txBox="1"/>
          <p:nvPr/>
        </p:nvSpPr>
        <p:spPr>
          <a:xfrm>
            <a:off x="2425726" y="9763468"/>
            <a:ext cx="13436552" cy="331470"/>
          </a:xfrm>
          <a:prstGeom prst="rect">
            <a:avLst/>
          </a:prstGeom>
        </p:spPr>
        <p:txBody>
          <a:bodyPr lIns="0" tIns="0" rIns="0" bIns="0" rtlCol="0" anchor="t">
            <a:spAutoFit/>
          </a:bodyPr>
          <a:lstStyle/>
          <a:p>
            <a:pPr algn="ctr">
              <a:lnSpc>
                <a:spcPts val="2520"/>
              </a:lnSpc>
            </a:pPr>
            <a:r>
              <a:rPr lang="en-US" sz="2400">
                <a:solidFill>
                  <a:srgbClr val="023D7D"/>
                </a:solidFill>
                <a:latin typeface="Segoe UI 2"/>
                <a:ea typeface="Segoe UI 2"/>
                <a:cs typeface="Segoe UI 2"/>
                <a:sym typeface="Segoe UI 2"/>
              </a:rPr>
              <a:t>*Rates reflect the Independent Sector’s current value of a volunteer hour in Oregon ($34.74/hr)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grpSp>
        <p:nvGrpSpPr>
          <p:cNvPr id="2" name="Group 2"/>
          <p:cNvGrpSpPr/>
          <p:nvPr/>
        </p:nvGrpSpPr>
        <p:grpSpPr>
          <a:xfrm>
            <a:off x="718800" y="2330405"/>
            <a:ext cx="4596175" cy="45961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6C8"/>
            </a:solidFill>
          </p:spPr>
          <p:txBody>
            <a:bodyPr/>
            <a:lstStyle/>
            <a:p>
              <a:endParaRPr lang="en-US"/>
            </a:p>
          </p:txBody>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6660510" y="2330405"/>
            <a:ext cx="4596175" cy="459617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6C8"/>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845015" y="2330405"/>
            <a:ext cx="4596175" cy="459617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E6C8"/>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884720" y="2475369"/>
            <a:ext cx="4283387" cy="428338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t="-1758" b="-48335"/>
              </a:stretch>
            </a:blipFill>
          </p:spPr>
          <p:txBody>
            <a:bodyPr/>
            <a:lstStyle/>
            <a:p>
              <a:endParaRPr lang="en-US"/>
            </a:p>
          </p:txBody>
        </p:sp>
      </p:grpSp>
      <p:grpSp>
        <p:nvGrpSpPr>
          <p:cNvPr id="13" name="Group 13"/>
          <p:cNvGrpSpPr/>
          <p:nvPr/>
        </p:nvGrpSpPr>
        <p:grpSpPr>
          <a:xfrm>
            <a:off x="6823541" y="2475369"/>
            <a:ext cx="4283387" cy="428338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112210" b="-58072"/>
              </a:stretch>
            </a:blipFill>
          </p:spPr>
          <p:txBody>
            <a:bodyPr/>
            <a:lstStyle/>
            <a:p>
              <a:endParaRPr lang="en-US"/>
            </a:p>
          </p:txBody>
        </p:sp>
      </p:grpSp>
      <p:grpSp>
        <p:nvGrpSpPr>
          <p:cNvPr id="15" name="Group 15"/>
          <p:cNvGrpSpPr/>
          <p:nvPr/>
        </p:nvGrpSpPr>
        <p:grpSpPr>
          <a:xfrm>
            <a:off x="13016480" y="2475369"/>
            <a:ext cx="4283387" cy="428338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6947" r="-57396" b="-22819"/>
              </a:stretch>
            </a:blipFill>
          </p:spPr>
          <p:txBody>
            <a:bodyPr/>
            <a:lstStyle/>
            <a:p>
              <a:endParaRPr lang="en-US"/>
            </a:p>
          </p:txBody>
        </p:sp>
      </p:grpSp>
      <p:sp>
        <p:nvSpPr>
          <p:cNvPr id="17" name="TextBox 17"/>
          <p:cNvSpPr txBox="1"/>
          <p:nvPr/>
        </p:nvSpPr>
        <p:spPr>
          <a:xfrm>
            <a:off x="0" y="556895"/>
            <a:ext cx="18288000" cy="1086486"/>
          </a:xfrm>
          <a:prstGeom prst="rect">
            <a:avLst/>
          </a:prstGeom>
        </p:spPr>
        <p:txBody>
          <a:bodyPr lIns="0" tIns="0" rIns="0" bIns="0" rtlCol="0" anchor="t">
            <a:spAutoFit/>
          </a:bodyPr>
          <a:lstStyle/>
          <a:p>
            <a:pPr marL="0" lvl="0" indent="0" algn="ctr">
              <a:lnSpc>
                <a:spcPts val="8320"/>
              </a:lnSpc>
            </a:pPr>
            <a:r>
              <a:rPr lang="en-US" sz="8000">
                <a:solidFill>
                  <a:srgbClr val="FFFFFF"/>
                </a:solidFill>
                <a:latin typeface="Segoe UI 2"/>
                <a:ea typeface="Segoe UI 2"/>
                <a:cs typeface="Segoe UI 2"/>
                <a:sym typeface="Segoe UI 2"/>
              </a:rPr>
              <a:t>Going Above &amp; Beyond</a:t>
            </a:r>
          </a:p>
        </p:txBody>
      </p:sp>
      <p:grpSp>
        <p:nvGrpSpPr>
          <p:cNvPr id="18" name="Group 18"/>
          <p:cNvGrpSpPr/>
          <p:nvPr/>
        </p:nvGrpSpPr>
        <p:grpSpPr>
          <a:xfrm>
            <a:off x="-12062" y="9157335"/>
            <a:ext cx="18300062" cy="2594906"/>
            <a:chOff x="0" y="0"/>
            <a:chExt cx="4819770" cy="683432"/>
          </a:xfrm>
        </p:grpSpPr>
        <p:sp>
          <p:nvSpPr>
            <p:cNvPr id="19" name="Freeform 19"/>
            <p:cNvSpPr/>
            <p:nvPr/>
          </p:nvSpPr>
          <p:spPr>
            <a:xfrm>
              <a:off x="0" y="0"/>
              <a:ext cx="4819769" cy="683432"/>
            </a:xfrm>
            <a:custGeom>
              <a:avLst/>
              <a:gdLst/>
              <a:ahLst/>
              <a:cxnLst/>
              <a:rect l="l" t="t" r="r" b="b"/>
              <a:pathLst>
                <a:path w="4819769" h="683432">
                  <a:moveTo>
                    <a:pt x="0" y="0"/>
                  </a:moveTo>
                  <a:lnTo>
                    <a:pt x="4819769" y="0"/>
                  </a:lnTo>
                  <a:lnTo>
                    <a:pt x="4819769" y="683432"/>
                  </a:lnTo>
                  <a:lnTo>
                    <a:pt x="0" y="683432"/>
                  </a:lnTo>
                  <a:close/>
                </a:path>
              </a:pathLst>
            </a:custGeom>
            <a:solidFill>
              <a:srgbClr val="CBE6C8"/>
            </a:solidFill>
          </p:spPr>
          <p:txBody>
            <a:bodyPr/>
            <a:lstStyle/>
            <a:p>
              <a:endParaRPr lang="en-US"/>
            </a:p>
          </p:txBody>
        </p:sp>
        <p:sp>
          <p:nvSpPr>
            <p:cNvPr id="20" name="TextBox 20"/>
            <p:cNvSpPr txBox="1"/>
            <p:nvPr/>
          </p:nvSpPr>
          <p:spPr>
            <a:xfrm>
              <a:off x="0" y="-47625"/>
              <a:ext cx="4819770" cy="731057"/>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6123873" y="-525624"/>
            <a:ext cx="5001239" cy="2684579"/>
            <a:chOff x="0" y="0"/>
            <a:chExt cx="6668319" cy="3579438"/>
          </a:xfrm>
        </p:grpSpPr>
        <p:grpSp>
          <p:nvGrpSpPr>
            <p:cNvPr id="22" name="Group 22"/>
            <p:cNvGrpSpPr/>
            <p:nvPr/>
          </p:nvGrpSpPr>
          <p:grpSpPr>
            <a:xfrm>
              <a:off x="0" y="354342"/>
              <a:ext cx="6668319" cy="3225097"/>
              <a:chOff x="0" y="0"/>
              <a:chExt cx="1082551" cy="523570"/>
            </a:xfrm>
          </p:grpSpPr>
          <p:sp>
            <p:nvSpPr>
              <p:cNvPr id="23" name="Freeform 23"/>
              <p:cNvSpPr/>
              <p:nvPr/>
            </p:nvSpPr>
            <p:spPr>
              <a:xfrm>
                <a:off x="0" y="0"/>
                <a:ext cx="1082551" cy="523570"/>
              </a:xfrm>
              <a:custGeom>
                <a:avLst/>
                <a:gdLst/>
                <a:ahLst/>
                <a:cxnLst/>
                <a:rect l="l" t="t" r="r" b="b"/>
                <a:pathLst>
                  <a:path w="1082551" h="523570">
                    <a:moveTo>
                      <a:pt x="541276" y="523570"/>
                    </a:moveTo>
                    <a:lnTo>
                      <a:pt x="1082551" y="0"/>
                    </a:lnTo>
                    <a:lnTo>
                      <a:pt x="0" y="0"/>
                    </a:lnTo>
                    <a:lnTo>
                      <a:pt x="541276" y="523570"/>
                    </a:lnTo>
                    <a:close/>
                  </a:path>
                </a:pathLst>
              </a:custGeom>
              <a:solidFill>
                <a:srgbClr val="CBE6C8"/>
              </a:solidFill>
            </p:spPr>
            <p:txBody>
              <a:bodyPr/>
              <a:lstStyle/>
              <a:p>
                <a:endParaRPr lang="en-US"/>
              </a:p>
            </p:txBody>
          </p:sp>
          <p:sp>
            <p:nvSpPr>
              <p:cNvPr id="24" name="TextBox 24"/>
              <p:cNvSpPr txBox="1"/>
              <p:nvPr/>
            </p:nvSpPr>
            <p:spPr>
              <a:xfrm>
                <a:off x="169149" y="-10227"/>
                <a:ext cx="744254" cy="290711"/>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rot="2700000">
              <a:off x="432473" y="1087296"/>
              <a:ext cx="3246234" cy="872490"/>
            </a:xfrm>
            <a:prstGeom prst="rect">
              <a:avLst/>
            </a:prstGeom>
          </p:spPr>
          <p:txBody>
            <a:bodyPr lIns="0" tIns="0" rIns="0" bIns="0" rtlCol="0" anchor="t">
              <a:spAutoFit/>
            </a:bodyPr>
            <a:lstStyle/>
            <a:p>
              <a:pPr algn="ctr">
                <a:lnSpc>
                  <a:spcPts val="1649"/>
                </a:lnSpc>
              </a:pPr>
              <a:r>
                <a:rPr lang="en-US" sz="2199">
                  <a:solidFill>
                    <a:srgbClr val="023D7D"/>
                  </a:solidFill>
                  <a:latin typeface="Garet"/>
                  <a:ea typeface="Garet"/>
                  <a:cs typeface="Garet"/>
                  <a:sym typeface="Garet"/>
                </a:rPr>
                <a:t>Apr. ‘25</a:t>
              </a:r>
            </a:p>
            <a:p>
              <a:pPr algn="ctr">
                <a:lnSpc>
                  <a:spcPts val="1649"/>
                </a:lnSpc>
              </a:pPr>
              <a:r>
                <a:rPr lang="en-US" sz="2199">
                  <a:solidFill>
                    <a:srgbClr val="023D7D"/>
                  </a:solidFill>
                  <a:latin typeface="Garet"/>
                  <a:ea typeface="Garet"/>
                  <a:cs typeface="Garet"/>
                  <a:sym typeface="Garet"/>
                </a:rPr>
                <a:t>-</a:t>
              </a:r>
            </a:p>
            <a:p>
              <a:pPr algn="ctr">
                <a:lnSpc>
                  <a:spcPts val="1649"/>
                </a:lnSpc>
              </a:pPr>
              <a:r>
                <a:rPr lang="en-US" sz="2199">
                  <a:solidFill>
                    <a:srgbClr val="023D7D"/>
                  </a:solidFill>
                  <a:latin typeface="Garet"/>
                  <a:ea typeface="Garet"/>
                  <a:cs typeface="Garet"/>
                  <a:sym typeface="Garet"/>
                </a:rPr>
                <a:t>June ‘25</a:t>
              </a:r>
            </a:p>
          </p:txBody>
        </p:sp>
      </p:grpSp>
      <p:sp>
        <p:nvSpPr>
          <p:cNvPr id="26" name="AutoShape 26"/>
          <p:cNvSpPr/>
          <p:nvPr/>
        </p:nvSpPr>
        <p:spPr>
          <a:xfrm>
            <a:off x="2687638" y="1701755"/>
            <a:ext cx="13174638" cy="4762"/>
          </a:xfrm>
          <a:prstGeom prst="line">
            <a:avLst/>
          </a:prstGeom>
          <a:ln w="9525" cap="flat">
            <a:solidFill>
              <a:srgbClr val="FFFFFF"/>
            </a:solidFill>
            <a:prstDash val="solid"/>
            <a:headEnd type="none" w="sm" len="sm"/>
            <a:tailEnd type="none" w="sm" len="sm"/>
          </a:ln>
        </p:spPr>
        <p:txBody>
          <a:bodyPr/>
          <a:lstStyle/>
          <a:p>
            <a:endParaRPr lang="en-US"/>
          </a:p>
        </p:txBody>
      </p:sp>
      <p:sp>
        <p:nvSpPr>
          <p:cNvPr id="27" name="TextBox 27"/>
          <p:cNvSpPr txBox="1"/>
          <p:nvPr/>
        </p:nvSpPr>
        <p:spPr>
          <a:xfrm>
            <a:off x="0" y="9214485"/>
            <a:ext cx="18288000" cy="1440180"/>
          </a:xfrm>
          <a:prstGeom prst="rect">
            <a:avLst/>
          </a:prstGeom>
        </p:spPr>
        <p:txBody>
          <a:bodyPr lIns="0" tIns="0" rIns="0" bIns="0" rtlCol="0" anchor="t">
            <a:spAutoFit/>
          </a:bodyPr>
          <a:lstStyle/>
          <a:p>
            <a:pPr algn="ctr">
              <a:lnSpc>
                <a:spcPts val="3780"/>
              </a:lnSpc>
            </a:pPr>
            <a:r>
              <a:rPr lang="en-US" sz="3600">
                <a:solidFill>
                  <a:srgbClr val="023D7D"/>
                </a:solidFill>
                <a:latin typeface="Segoe UI 2"/>
                <a:ea typeface="Segoe UI 2"/>
                <a:cs typeface="Segoe UI 2"/>
                <a:sym typeface="Segoe UI 2"/>
              </a:rPr>
              <a:t>When you see these volunteers in the library, please consider</a:t>
            </a:r>
          </a:p>
          <a:p>
            <a:pPr algn="ctr">
              <a:lnSpc>
                <a:spcPts val="3780"/>
              </a:lnSpc>
            </a:pPr>
            <a:r>
              <a:rPr lang="en-US" sz="3600">
                <a:solidFill>
                  <a:srgbClr val="023D7D"/>
                </a:solidFill>
                <a:latin typeface="Segoe UI 2"/>
                <a:ea typeface="Segoe UI 2"/>
                <a:cs typeface="Segoe UI 2"/>
                <a:sym typeface="Segoe UI 2"/>
              </a:rPr>
              <a:t>introducing yourself and thanking them for their hard work.  </a:t>
            </a:r>
          </a:p>
          <a:p>
            <a:pPr algn="l">
              <a:lnSpc>
                <a:spcPts val="3780"/>
              </a:lnSpc>
            </a:pPr>
            <a:endParaRPr lang="en-US" sz="3600">
              <a:solidFill>
                <a:srgbClr val="023D7D"/>
              </a:solidFill>
              <a:latin typeface="Segoe UI 2"/>
              <a:ea typeface="Segoe UI 2"/>
              <a:cs typeface="Segoe UI 2"/>
              <a:sym typeface="Segoe UI 2"/>
            </a:endParaRPr>
          </a:p>
        </p:txBody>
      </p:sp>
      <p:sp>
        <p:nvSpPr>
          <p:cNvPr id="28" name="TextBox 28"/>
          <p:cNvSpPr txBox="1"/>
          <p:nvPr/>
        </p:nvSpPr>
        <p:spPr>
          <a:xfrm>
            <a:off x="884720" y="6993255"/>
            <a:ext cx="3901592" cy="662940"/>
          </a:xfrm>
          <a:prstGeom prst="rect">
            <a:avLst/>
          </a:prstGeom>
        </p:spPr>
        <p:txBody>
          <a:bodyPr lIns="0" tIns="0" rIns="0" bIns="0" rtlCol="0" anchor="t">
            <a:spAutoFit/>
          </a:bodyPr>
          <a:lstStyle/>
          <a:p>
            <a:pPr algn="ctr">
              <a:lnSpc>
                <a:spcPts val="5040"/>
              </a:lnSpc>
            </a:pPr>
            <a:r>
              <a:rPr lang="en-US" sz="4800">
                <a:solidFill>
                  <a:srgbClr val="FFFFFF"/>
                </a:solidFill>
                <a:latin typeface="Segoe UI 2"/>
                <a:ea typeface="Segoe UI 2"/>
                <a:cs typeface="Segoe UI 2"/>
                <a:sym typeface="Segoe UI 2"/>
              </a:rPr>
              <a:t>John Doe</a:t>
            </a:r>
          </a:p>
        </p:txBody>
      </p:sp>
      <p:sp>
        <p:nvSpPr>
          <p:cNvPr id="29" name="TextBox 29"/>
          <p:cNvSpPr txBox="1"/>
          <p:nvPr/>
        </p:nvSpPr>
        <p:spPr>
          <a:xfrm>
            <a:off x="50026" y="7608570"/>
            <a:ext cx="5570980" cy="1243965"/>
          </a:xfrm>
          <a:prstGeom prst="rect">
            <a:avLst/>
          </a:prstGeom>
        </p:spPr>
        <p:txBody>
          <a:bodyPr lIns="0" tIns="0" rIns="0" bIns="0" rtlCol="0" anchor="t">
            <a:spAutoFit/>
          </a:bodyPr>
          <a:lstStyle/>
          <a:p>
            <a:pPr algn="ctr">
              <a:lnSpc>
                <a:spcPts val="3359"/>
              </a:lnSpc>
            </a:pPr>
            <a:r>
              <a:rPr lang="en-US" sz="2400">
                <a:solidFill>
                  <a:srgbClr val="B0DEAB"/>
                </a:solidFill>
                <a:latin typeface="Segoe UI 2"/>
                <a:ea typeface="Segoe UI 2"/>
                <a:cs typeface="Segoe UI 2"/>
                <a:sym typeface="Segoe UI 2"/>
              </a:rPr>
              <a:t>Newly returned volunteer,</a:t>
            </a:r>
          </a:p>
          <a:p>
            <a:pPr algn="ctr">
              <a:lnSpc>
                <a:spcPts val="3359"/>
              </a:lnSpc>
            </a:pPr>
            <a:r>
              <a:rPr lang="en-US" sz="2400">
                <a:solidFill>
                  <a:srgbClr val="B0DEAB"/>
                </a:solidFill>
                <a:latin typeface="Segoe UI 2"/>
                <a:ea typeface="Segoe UI 2"/>
                <a:cs typeface="Segoe UI 2"/>
                <a:sym typeface="Segoe UI 2"/>
              </a:rPr>
              <a:t>skyrocketed into 3rd most </a:t>
            </a:r>
          </a:p>
          <a:p>
            <a:pPr marL="0" lvl="0" indent="0" algn="ctr">
              <a:lnSpc>
                <a:spcPts val="3359"/>
              </a:lnSpc>
              <a:spcBef>
                <a:spcPct val="0"/>
              </a:spcBef>
            </a:pPr>
            <a:r>
              <a:rPr lang="en-US" sz="2400">
                <a:solidFill>
                  <a:srgbClr val="B0DEAB"/>
                </a:solidFill>
                <a:latin typeface="Segoe UI 2"/>
                <a:ea typeface="Segoe UI 2"/>
                <a:cs typeface="Segoe UI 2"/>
                <a:sym typeface="Segoe UI 2"/>
              </a:rPr>
              <a:t>monthly hours</a:t>
            </a:r>
          </a:p>
        </p:txBody>
      </p:sp>
      <p:sp>
        <p:nvSpPr>
          <p:cNvPr id="30" name="TextBox 30"/>
          <p:cNvSpPr txBox="1"/>
          <p:nvPr/>
        </p:nvSpPr>
        <p:spPr>
          <a:xfrm>
            <a:off x="6549360" y="6993255"/>
            <a:ext cx="4818475" cy="662940"/>
          </a:xfrm>
          <a:prstGeom prst="rect">
            <a:avLst/>
          </a:prstGeom>
        </p:spPr>
        <p:txBody>
          <a:bodyPr lIns="0" tIns="0" rIns="0" bIns="0" rtlCol="0" anchor="t">
            <a:spAutoFit/>
          </a:bodyPr>
          <a:lstStyle/>
          <a:p>
            <a:pPr algn="ctr">
              <a:lnSpc>
                <a:spcPts val="5040"/>
              </a:lnSpc>
            </a:pPr>
            <a:r>
              <a:rPr lang="en-US" sz="4800">
                <a:solidFill>
                  <a:srgbClr val="FFFFFF"/>
                </a:solidFill>
                <a:latin typeface="Segoe UI 2"/>
                <a:ea typeface="Segoe UI 2"/>
                <a:cs typeface="Segoe UI 2"/>
                <a:sym typeface="Segoe UI 2"/>
              </a:rPr>
              <a:t>Jane Doe</a:t>
            </a:r>
          </a:p>
        </p:txBody>
      </p:sp>
      <p:sp>
        <p:nvSpPr>
          <p:cNvPr id="31" name="TextBox 31"/>
          <p:cNvSpPr txBox="1"/>
          <p:nvPr/>
        </p:nvSpPr>
        <p:spPr>
          <a:xfrm>
            <a:off x="12954497" y="6993255"/>
            <a:ext cx="4377210" cy="662940"/>
          </a:xfrm>
          <a:prstGeom prst="rect">
            <a:avLst/>
          </a:prstGeom>
        </p:spPr>
        <p:txBody>
          <a:bodyPr lIns="0" tIns="0" rIns="0" bIns="0" rtlCol="0" anchor="t">
            <a:spAutoFit/>
          </a:bodyPr>
          <a:lstStyle/>
          <a:p>
            <a:pPr algn="ctr">
              <a:lnSpc>
                <a:spcPts val="5040"/>
              </a:lnSpc>
            </a:pPr>
            <a:r>
              <a:rPr lang="en-US" sz="4800">
                <a:solidFill>
                  <a:srgbClr val="FFFFFF"/>
                </a:solidFill>
                <a:latin typeface="Segoe UI 2"/>
                <a:ea typeface="Segoe UI 2"/>
                <a:cs typeface="Segoe UI 2"/>
                <a:sym typeface="Segoe UI 2"/>
              </a:rPr>
              <a:t>Jax Doe</a:t>
            </a:r>
          </a:p>
        </p:txBody>
      </p:sp>
      <p:sp>
        <p:nvSpPr>
          <p:cNvPr id="32" name="TextBox 32"/>
          <p:cNvSpPr txBox="1"/>
          <p:nvPr/>
        </p:nvSpPr>
        <p:spPr>
          <a:xfrm>
            <a:off x="6823541" y="7608570"/>
            <a:ext cx="4283387" cy="1243965"/>
          </a:xfrm>
          <a:prstGeom prst="rect">
            <a:avLst/>
          </a:prstGeom>
        </p:spPr>
        <p:txBody>
          <a:bodyPr lIns="0" tIns="0" rIns="0" bIns="0" rtlCol="0" anchor="t">
            <a:spAutoFit/>
          </a:bodyPr>
          <a:lstStyle/>
          <a:p>
            <a:pPr algn="ctr">
              <a:lnSpc>
                <a:spcPts val="3359"/>
              </a:lnSpc>
            </a:pPr>
            <a:r>
              <a:rPr lang="en-US" sz="2400">
                <a:solidFill>
                  <a:srgbClr val="B0DEAB"/>
                </a:solidFill>
                <a:latin typeface="Segoe UI 2"/>
                <a:ea typeface="Segoe UI 2"/>
                <a:cs typeface="Segoe UI 2"/>
                <a:sym typeface="Segoe UI 2"/>
              </a:rPr>
              <a:t>Tigard Garden Club member,</a:t>
            </a:r>
          </a:p>
          <a:p>
            <a:pPr marL="0" lvl="0" indent="0" algn="ctr">
              <a:lnSpc>
                <a:spcPts val="3359"/>
              </a:lnSpc>
              <a:spcBef>
                <a:spcPct val="0"/>
              </a:spcBef>
            </a:pPr>
            <a:r>
              <a:rPr lang="en-US" sz="2400">
                <a:solidFill>
                  <a:srgbClr val="B0DEAB"/>
                </a:solidFill>
                <a:latin typeface="Segoe UI 2"/>
                <a:ea typeface="Segoe UI 2"/>
                <a:cs typeface="Segoe UI 2"/>
                <a:sym typeface="Segoe UI 2"/>
              </a:rPr>
              <a:t>serves as our only current Garden Lead</a:t>
            </a:r>
          </a:p>
        </p:txBody>
      </p:sp>
      <p:sp>
        <p:nvSpPr>
          <p:cNvPr id="33" name="TextBox 33"/>
          <p:cNvSpPr txBox="1"/>
          <p:nvPr/>
        </p:nvSpPr>
        <p:spPr>
          <a:xfrm>
            <a:off x="12701811" y="7608570"/>
            <a:ext cx="4912725" cy="1243965"/>
          </a:xfrm>
          <a:prstGeom prst="rect">
            <a:avLst/>
          </a:prstGeom>
        </p:spPr>
        <p:txBody>
          <a:bodyPr lIns="0" tIns="0" rIns="0" bIns="0" rtlCol="0" anchor="t">
            <a:spAutoFit/>
          </a:bodyPr>
          <a:lstStyle/>
          <a:p>
            <a:pPr algn="ctr">
              <a:lnSpc>
                <a:spcPts val="3359"/>
              </a:lnSpc>
            </a:pPr>
            <a:r>
              <a:rPr lang="en-US" sz="2400">
                <a:solidFill>
                  <a:srgbClr val="B0DEAB"/>
                </a:solidFill>
                <a:latin typeface="Segoe UI 2"/>
                <a:ea typeface="Segoe UI 2"/>
                <a:cs typeface="Segoe UI 2"/>
                <a:sym typeface="Segoe UI 2"/>
              </a:rPr>
              <a:t>New volunteer,</a:t>
            </a:r>
          </a:p>
          <a:p>
            <a:pPr marL="0" lvl="0" indent="0" algn="ctr">
              <a:lnSpc>
                <a:spcPts val="3359"/>
              </a:lnSpc>
              <a:spcBef>
                <a:spcPct val="0"/>
              </a:spcBef>
            </a:pPr>
            <a:r>
              <a:rPr lang="en-US" sz="2400">
                <a:solidFill>
                  <a:srgbClr val="B0DEAB"/>
                </a:solidFill>
                <a:latin typeface="Segoe UI 2"/>
                <a:ea typeface="Segoe UI 2"/>
                <a:cs typeface="Segoe UI 2"/>
                <a:sym typeface="Segoe UI 2"/>
              </a:rPr>
              <a:t>shares excellent native planting knowledge &amp; resources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514350" y="-7763492"/>
            <a:ext cx="18644093" cy="18644093"/>
          </a:xfrm>
          <a:custGeom>
            <a:avLst/>
            <a:gdLst/>
            <a:ahLst/>
            <a:cxnLst/>
            <a:rect l="l" t="t" r="r" b="b"/>
            <a:pathLst>
              <a:path w="18644093" h="18644093">
                <a:moveTo>
                  <a:pt x="0" y="0"/>
                </a:moveTo>
                <a:lnTo>
                  <a:pt x="18644093" y="0"/>
                </a:lnTo>
                <a:lnTo>
                  <a:pt x="18644093" y="18644093"/>
                </a:lnTo>
                <a:lnTo>
                  <a:pt x="0" y="18644093"/>
                </a:lnTo>
                <a:lnTo>
                  <a:pt x="0" y="0"/>
                </a:lnTo>
                <a:close/>
              </a:path>
            </a:pathLst>
          </a:custGeom>
          <a:blipFill>
            <a:blip>
              <a:alphaModFix amt="9999"/>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028700" y="-1318561"/>
            <a:ext cx="17964952" cy="3086100"/>
            <a:chOff x="0" y="0"/>
            <a:chExt cx="4731510" cy="812800"/>
          </a:xfrm>
        </p:grpSpPr>
        <p:sp>
          <p:nvSpPr>
            <p:cNvPr id="4" name="Freeform 4"/>
            <p:cNvSpPr/>
            <p:nvPr/>
          </p:nvSpPr>
          <p:spPr>
            <a:xfrm>
              <a:off x="0" y="0"/>
              <a:ext cx="4731510" cy="812800"/>
            </a:xfrm>
            <a:custGeom>
              <a:avLst/>
              <a:gdLst/>
              <a:ahLst/>
              <a:cxnLst/>
              <a:rect l="l" t="t" r="r" b="b"/>
              <a:pathLst>
                <a:path w="4731510" h="812800">
                  <a:moveTo>
                    <a:pt x="0" y="0"/>
                  </a:moveTo>
                  <a:lnTo>
                    <a:pt x="4731510" y="0"/>
                  </a:lnTo>
                  <a:lnTo>
                    <a:pt x="4731510" y="812800"/>
                  </a:lnTo>
                  <a:lnTo>
                    <a:pt x="0" y="812800"/>
                  </a:lnTo>
                  <a:close/>
                </a:path>
              </a:pathLst>
            </a:custGeom>
            <a:solidFill>
              <a:srgbClr val="CBE6C8"/>
            </a:solidFill>
          </p:spPr>
          <p:txBody>
            <a:bodyPr/>
            <a:lstStyle/>
            <a:p>
              <a:endParaRPr lang="en-US"/>
            </a:p>
          </p:txBody>
        </p:sp>
        <p:sp>
          <p:nvSpPr>
            <p:cNvPr id="5" name="TextBox 5"/>
            <p:cNvSpPr txBox="1"/>
            <p:nvPr/>
          </p:nvSpPr>
          <p:spPr>
            <a:xfrm>
              <a:off x="0" y="-47625"/>
              <a:ext cx="4731510" cy="860425"/>
            </a:xfrm>
            <a:prstGeom prst="rect">
              <a:avLst/>
            </a:prstGeom>
          </p:spPr>
          <p:txBody>
            <a:bodyPr lIns="50800" tIns="50800" rIns="50800" bIns="50800" rtlCol="0" anchor="ctr"/>
            <a:lstStyle/>
            <a:p>
              <a:pPr algn="ctr">
                <a:lnSpc>
                  <a:spcPts val="3359"/>
                </a:lnSpc>
              </a:pPr>
              <a:endParaRPr/>
            </a:p>
          </p:txBody>
        </p:sp>
      </p:grpSp>
      <p:sp>
        <p:nvSpPr>
          <p:cNvPr id="6" name="TextBox 6"/>
          <p:cNvSpPr txBox="1"/>
          <p:nvPr/>
        </p:nvSpPr>
        <p:spPr>
          <a:xfrm>
            <a:off x="1374434" y="681054"/>
            <a:ext cx="16913566" cy="1086486"/>
          </a:xfrm>
          <a:prstGeom prst="rect">
            <a:avLst/>
          </a:prstGeom>
        </p:spPr>
        <p:txBody>
          <a:bodyPr lIns="0" tIns="0" rIns="0" bIns="0" rtlCol="0" anchor="t">
            <a:spAutoFit/>
          </a:bodyPr>
          <a:lstStyle/>
          <a:p>
            <a:pPr marL="0" lvl="0" indent="0" algn="ctr">
              <a:lnSpc>
                <a:spcPts val="8320"/>
              </a:lnSpc>
            </a:pPr>
            <a:r>
              <a:rPr lang="en-US" sz="8000">
                <a:solidFill>
                  <a:srgbClr val="61372F"/>
                </a:solidFill>
                <a:latin typeface="Segoe UI 2"/>
                <a:ea typeface="Segoe UI 2"/>
                <a:cs typeface="Segoe UI 2"/>
                <a:sym typeface="Segoe UI 2"/>
              </a:rPr>
              <a:t>Up Next...</a:t>
            </a:r>
          </a:p>
        </p:txBody>
      </p:sp>
      <p:sp>
        <p:nvSpPr>
          <p:cNvPr id="7" name="AutoShape 7"/>
          <p:cNvSpPr/>
          <p:nvPr/>
        </p:nvSpPr>
        <p:spPr>
          <a:xfrm>
            <a:off x="2687638" y="1767539"/>
            <a:ext cx="14377503" cy="0"/>
          </a:xfrm>
          <a:prstGeom prst="line">
            <a:avLst/>
          </a:prstGeom>
          <a:ln w="9525" cap="flat">
            <a:solidFill>
              <a:srgbClr val="003D7D"/>
            </a:solidFill>
            <a:prstDash val="solid"/>
            <a:headEnd type="none" w="sm" len="sm"/>
            <a:tailEnd type="none" w="sm" len="sm"/>
          </a:ln>
        </p:spPr>
        <p:txBody>
          <a:bodyPr/>
          <a:lstStyle/>
          <a:p>
            <a:endParaRPr lang="en-US"/>
          </a:p>
        </p:txBody>
      </p:sp>
      <p:grpSp>
        <p:nvGrpSpPr>
          <p:cNvPr id="8" name="Group 8"/>
          <p:cNvGrpSpPr/>
          <p:nvPr/>
        </p:nvGrpSpPr>
        <p:grpSpPr>
          <a:xfrm>
            <a:off x="-1711666" y="0"/>
            <a:ext cx="3086100" cy="10880601"/>
            <a:chOff x="0" y="0"/>
            <a:chExt cx="812800" cy="2865673"/>
          </a:xfrm>
        </p:grpSpPr>
        <p:sp>
          <p:nvSpPr>
            <p:cNvPr id="9" name="Freeform 9"/>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10" name="TextBox 10"/>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899143" y="0"/>
            <a:ext cx="3086100" cy="10880601"/>
            <a:chOff x="0" y="0"/>
            <a:chExt cx="812800" cy="2865673"/>
          </a:xfrm>
        </p:grpSpPr>
        <p:sp>
          <p:nvSpPr>
            <p:cNvPr id="12" name="Freeform 12"/>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CBE6C8"/>
            </a:solidFill>
          </p:spPr>
          <p:txBody>
            <a:bodyPr/>
            <a:lstStyle/>
            <a:p>
              <a:endParaRPr lang="en-US"/>
            </a:p>
          </p:txBody>
        </p:sp>
        <p:sp>
          <p:nvSpPr>
            <p:cNvPr id="13" name="TextBox 13"/>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2057400" y="0"/>
            <a:ext cx="3086100" cy="10880601"/>
            <a:chOff x="0" y="0"/>
            <a:chExt cx="812800" cy="2865673"/>
          </a:xfrm>
        </p:grpSpPr>
        <p:sp>
          <p:nvSpPr>
            <p:cNvPr id="15" name="Freeform 15"/>
            <p:cNvSpPr/>
            <p:nvPr/>
          </p:nvSpPr>
          <p:spPr>
            <a:xfrm>
              <a:off x="0" y="0"/>
              <a:ext cx="812800" cy="2865673"/>
            </a:xfrm>
            <a:custGeom>
              <a:avLst/>
              <a:gdLst/>
              <a:ahLst/>
              <a:cxnLst/>
              <a:rect l="l" t="t" r="r" b="b"/>
              <a:pathLst>
                <a:path w="812800" h="2865673">
                  <a:moveTo>
                    <a:pt x="0" y="0"/>
                  </a:moveTo>
                  <a:lnTo>
                    <a:pt x="812800" y="0"/>
                  </a:lnTo>
                  <a:lnTo>
                    <a:pt x="812800" y="2865673"/>
                  </a:lnTo>
                  <a:lnTo>
                    <a:pt x="0" y="2865673"/>
                  </a:lnTo>
                  <a:close/>
                </a:path>
              </a:pathLst>
            </a:custGeom>
            <a:solidFill>
              <a:srgbClr val="003D7D"/>
            </a:solidFill>
          </p:spPr>
          <p:txBody>
            <a:bodyPr/>
            <a:lstStyle/>
            <a:p>
              <a:endParaRPr lang="en-US"/>
            </a:p>
          </p:txBody>
        </p:sp>
        <p:sp>
          <p:nvSpPr>
            <p:cNvPr id="16" name="TextBox 16"/>
            <p:cNvSpPr txBox="1"/>
            <p:nvPr/>
          </p:nvSpPr>
          <p:spPr>
            <a:xfrm>
              <a:off x="0" y="-47625"/>
              <a:ext cx="812800" cy="2913298"/>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9487192" y="2162827"/>
            <a:ext cx="8068689" cy="9618018"/>
          </a:xfrm>
          <a:prstGeom prst="rect">
            <a:avLst/>
          </a:prstGeom>
        </p:spPr>
        <p:txBody>
          <a:bodyPr lIns="0" tIns="0" rIns="0" bIns="0" rtlCol="0" anchor="t">
            <a:spAutoFit/>
          </a:bodyPr>
          <a:lstStyle/>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Revamp Circ. buddy shift </a:t>
            </a:r>
            <a:r>
              <a:rPr lang="en-US" sz="3800" b="1" dirty="0">
                <a:solidFill>
                  <a:srgbClr val="023D7D"/>
                </a:solidFill>
                <a:latin typeface="Canva Sans Bold"/>
                <a:ea typeface="Canva Sans Bold"/>
                <a:cs typeface="Canva Sans Bold"/>
                <a:sym typeface="Canva Sans Bold"/>
              </a:rPr>
              <a:t>data tracking</a:t>
            </a:r>
            <a:r>
              <a:rPr lang="en-US" sz="3800" dirty="0">
                <a:solidFill>
                  <a:srgbClr val="023D7D"/>
                </a:solidFill>
                <a:latin typeface="Canva Sans"/>
                <a:ea typeface="Canva Sans"/>
                <a:cs typeface="Canva Sans"/>
                <a:sym typeface="Canva Sans"/>
              </a:rPr>
              <a:t>.</a:t>
            </a:r>
          </a:p>
          <a:p>
            <a:pPr algn="l">
              <a:lnSpc>
                <a:spcPts val="5040"/>
              </a:lnSpc>
            </a:pPr>
            <a:endParaRPr lang="en-US" sz="3800" dirty="0">
              <a:solidFill>
                <a:srgbClr val="023D7D"/>
              </a:solidFill>
              <a:latin typeface="Canva Sans"/>
              <a:ea typeface="Canva Sans"/>
              <a:cs typeface="Canva Sans"/>
              <a:sym typeface="Canva Sans"/>
            </a:endParaRPr>
          </a:p>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Wrap up the Circ. </a:t>
            </a:r>
            <a:r>
              <a:rPr lang="en-US" sz="3800" b="1" dirty="0">
                <a:solidFill>
                  <a:srgbClr val="023D7D"/>
                </a:solidFill>
                <a:latin typeface="Canva Sans Bold"/>
                <a:ea typeface="Canva Sans Bold"/>
                <a:cs typeface="Canva Sans Bold"/>
                <a:sym typeface="Canva Sans Bold"/>
              </a:rPr>
              <a:t>knowledge check</a:t>
            </a:r>
            <a:r>
              <a:rPr lang="en-US" sz="3800" dirty="0">
                <a:solidFill>
                  <a:srgbClr val="023D7D"/>
                </a:solidFill>
                <a:latin typeface="Canva Sans"/>
                <a:ea typeface="Canva Sans"/>
                <a:cs typeface="Canva Sans"/>
                <a:sym typeface="Canva Sans"/>
              </a:rPr>
              <a:t> and retraining.  </a:t>
            </a:r>
          </a:p>
          <a:p>
            <a:pPr algn="l">
              <a:lnSpc>
                <a:spcPts val="5040"/>
              </a:lnSpc>
            </a:pPr>
            <a:endParaRPr lang="en-US" sz="3800" dirty="0">
              <a:solidFill>
                <a:srgbClr val="023D7D"/>
              </a:solidFill>
              <a:latin typeface="Canva Sans"/>
              <a:ea typeface="Canva Sans"/>
              <a:cs typeface="Canva Sans"/>
              <a:sym typeface="Canva Sans"/>
            </a:endParaRPr>
          </a:p>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Collaborate with Circ. Trio on a possible </a:t>
            </a:r>
            <a:r>
              <a:rPr lang="en-US" sz="3800" b="1" dirty="0">
                <a:solidFill>
                  <a:srgbClr val="023D7D"/>
                </a:solidFill>
                <a:latin typeface="Canva Sans Bold"/>
                <a:ea typeface="Canva Sans Bold"/>
                <a:cs typeface="Canva Sans Bold"/>
                <a:sym typeface="Canva Sans Bold"/>
              </a:rPr>
              <a:t>redesign </a:t>
            </a:r>
            <a:r>
              <a:rPr lang="en-US" sz="3800" dirty="0">
                <a:solidFill>
                  <a:srgbClr val="023D7D"/>
                </a:solidFill>
                <a:latin typeface="Canva Sans"/>
                <a:ea typeface="Canva Sans"/>
                <a:cs typeface="Canva Sans"/>
                <a:sym typeface="Canva Sans"/>
              </a:rPr>
              <a:t>of Circ. volunteer opportunities and onboarding.</a:t>
            </a:r>
          </a:p>
          <a:p>
            <a:pPr algn="l">
              <a:lnSpc>
                <a:spcPts val="5040"/>
              </a:lnSpc>
            </a:pPr>
            <a:endParaRPr lang="en-US" sz="4800" dirty="0">
              <a:solidFill>
                <a:srgbClr val="023D7D"/>
              </a:solidFill>
              <a:latin typeface="Canva Sans"/>
              <a:ea typeface="Canva Sans"/>
              <a:cs typeface="Canva Sans"/>
              <a:sym typeface="Canva Sans"/>
            </a:endParaRPr>
          </a:p>
          <a:p>
            <a:pPr algn="l">
              <a:lnSpc>
                <a:spcPts val="5040"/>
              </a:lnSpc>
            </a:pPr>
            <a:endParaRPr lang="en-US" sz="4800" dirty="0">
              <a:solidFill>
                <a:srgbClr val="023D7D"/>
              </a:solidFill>
              <a:latin typeface="Canva Sans"/>
              <a:ea typeface="Canva Sans"/>
              <a:cs typeface="Canva Sans"/>
              <a:sym typeface="Canva Sans"/>
            </a:endParaRPr>
          </a:p>
          <a:p>
            <a:pPr algn="l">
              <a:lnSpc>
                <a:spcPts val="5040"/>
              </a:lnSpc>
            </a:pPr>
            <a:endParaRPr lang="en-US" sz="4800" dirty="0">
              <a:solidFill>
                <a:srgbClr val="023D7D"/>
              </a:solidFill>
              <a:latin typeface="Canva Sans"/>
              <a:ea typeface="Canva Sans"/>
              <a:cs typeface="Canva Sans"/>
              <a:sym typeface="Canva Sans"/>
            </a:endParaRPr>
          </a:p>
          <a:p>
            <a:pPr algn="l">
              <a:lnSpc>
                <a:spcPts val="5040"/>
              </a:lnSpc>
            </a:pPr>
            <a:endParaRPr lang="en-US" sz="4800" dirty="0">
              <a:solidFill>
                <a:srgbClr val="023D7D"/>
              </a:solidFill>
              <a:latin typeface="Canva Sans"/>
              <a:ea typeface="Canva Sans"/>
              <a:cs typeface="Canva Sans"/>
              <a:sym typeface="Canva Sans"/>
            </a:endParaRPr>
          </a:p>
          <a:p>
            <a:pPr algn="l">
              <a:lnSpc>
                <a:spcPts val="5040"/>
              </a:lnSpc>
            </a:pPr>
            <a:endParaRPr lang="en-US" sz="4800" dirty="0">
              <a:solidFill>
                <a:srgbClr val="023D7D"/>
              </a:solidFill>
              <a:latin typeface="Canva Sans"/>
              <a:ea typeface="Canva Sans"/>
              <a:cs typeface="Canva Sans"/>
              <a:sym typeface="Canva Sans"/>
            </a:endParaRPr>
          </a:p>
        </p:txBody>
      </p:sp>
      <p:sp>
        <p:nvSpPr>
          <p:cNvPr id="18" name="TextBox 18"/>
          <p:cNvSpPr txBox="1"/>
          <p:nvPr/>
        </p:nvSpPr>
        <p:spPr>
          <a:xfrm>
            <a:off x="1568943" y="2162827"/>
            <a:ext cx="7759992" cy="7018716"/>
          </a:xfrm>
          <a:prstGeom prst="rect">
            <a:avLst/>
          </a:prstGeom>
        </p:spPr>
        <p:txBody>
          <a:bodyPr wrap="square" lIns="0" tIns="0" rIns="0" bIns="0" rtlCol="0" anchor="t">
            <a:spAutoFit/>
          </a:bodyPr>
          <a:lstStyle/>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Pitch a volunteer </a:t>
            </a:r>
          </a:p>
          <a:p>
            <a:pPr algn="l">
              <a:lnSpc>
                <a:spcPts val="5040"/>
              </a:lnSpc>
            </a:pPr>
            <a:r>
              <a:rPr lang="en-US" sz="3800" dirty="0">
                <a:solidFill>
                  <a:srgbClr val="023D7D"/>
                </a:solidFill>
                <a:latin typeface="Canva Sans"/>
                <a:ea typeface="Canva Sans"/>
                <a:cs typeface="Canva Sans"/>
                <a:sym typeface="Canva Sans"/>
              </a:rPr>
              <a:t>         </a:t>
            </a:r>
            <a:r>
              <a:rPr lang="en-US" sz="3800" b="1" dirty="0">
                <a:solidFill>
                  <a:srgbClr val="023D7D"/>
                </a:solidFill>
                <a:latin typeface="Canva Sans Bold"/>
                <a:ea typeface="Canva Sans Bold"/>
                <a:cs typeface="Canva Sans Bold"/>
                <a:sym typeface="Canva Sans Bold"/>
              </a:rPr>
              <a:t>e-newsletter</a:t>
            </a:r>
            <a:r>
              <a:rPr lang="en-US" sz="3800" dirty="0">
                <a:solidFill>
                  <a:srgbClr val="023D7D"/>
                </a:solidFill>
                <a:latin typeface="Canva Sans"/>
                <a:ea typeface="Canva Sans"/>
                <a:cs typeface="Canva Sans"/>
                <a:sym typeface="Canva Sans"/>
              </a:rPr>
              <a:t>. </a:t>
            </a:r>
          </a:p>
          <a:p>
            <a:pPr algn="l">
              <a:lnSpc>
                <a:spcPts val="5040"/>
              </a:lnSpc>
            </a:pPr>
            <a:endParaRPr lang="en-US" sz="3800" dirty="0">
              <a:solidFill>
                <a:srgbClr val="023D7D"/>
              </a:solidFill>
              <a:latin typeface="Canva Sans"/>
              <a:ea typeface="Canva Sans"/>
              <a:cs typeface="Canva Sans"/>
              <a:sym typeface="Canva Sans"/>
            </a:endParaRPr>
          </a:p>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Launch a volunteer portal data </a:t>
            </a:r>
            <a:r>
              <a:rPr lang="en-US" sz="3800" b="1" dirty="0">
                <a:solidFill>
                  <a:srgbClr val="023D7D"/>
                </a:solidFill>
                <a:latin typeface="Canva Sans Bold"/>
                <a:ea typeface="Canva Sans Bold"/>
                <a:cs typeface="Canva Sans Bold"/>
                <a:sym typeface="Canva Sans Bold"/>
              </a:rPr>
              <a:t>audit</a:t>
            </a:r>
            <a:r>
              <a:rPr lang="en-US" sz="3800" dirty="0">
                <a:solidFill>
                  <a:srgbClr val="023D7D"/>
                </a:solidFill>
                <a:latin typeface="Canva Sans"/>
                <a:ea typeface="Canva Sans"/>
                <a:cs typeface="Canva Sans"/>
                <a:sym typeface="Canva Sans"/>
              </a:rPr>
              <a:t>.   </a:t>
            </a:r>
          </a:p>
          <a:p>
            <a:pPr algn="l">
              <a:lnSpc>
                <a:spcPts val="5040"/>
              </a:lnSpc>
            </a:pPr>
            <a:endParaRPr lang="en-US" sz="3800" dirty="0">
              <a:solidFill>
                <a:srgbClr val="023D7D"/>
              </a:solidFill>
              <a:latin typeface="Canva Sans"/>
              <a:ea typeface="Canva Sans"/>
              <a:cs typeface="Canva Sans"/>
              <a:sym typeface="Canva Sans"/>
            </a:endParaRPr>
          </a:p>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Run the </a:t>
            </a:r>
            <a:r>
              <a:rPr lang="en-US" sz="3800" b="1" dirty="0">
                <a:solidFill>
                  <a:srgbClr val="023D7D"/>
                </a:solidFill>
                <a:latin typeface="Canva Sans Bold"/>
                <a:ea typeface="Canva Sans Bold"/>
                <a:cs typeface="Canva Sans Bold"/>
                <a:sym typeface="Canva Sans Bold"/>
              </a:rPr>
              <a:t>Summer Teen Program</a:t>
            </a:r>
            <a:r>
              <a:rPr lang="en-US" sz="3800" dirty="0">
                <a:solidFill>
                  <a:srgbClr val="023D7D"/>
                </a:solidFill>
                <a:latin typeface="Canva Sans"/>
                <a:ea typeface="Canva Sans"/>
                <a:cs typeface="Canva Sans"/>
                <a:sym typeface="Canva Sans"/>
              </a:rPr>
              <a:t>.</a:t>
            </a:r>
          </a:p>
          <a:p>
            <a:pPr algn="l">
              <a:lnSpc>
                <a:spcPts val="5040"/>
              </a:lnSpc>
            </a:pPr>
            <a:endParaRPr lang="en-US" sz="3800" dirty="0">
              <a:solidFill>
                <a:srgbClr val="023D7D"/>
              </a:solidFill>
              <a:latin typeface="Canva Sans"/>
              <a:ea typeface="Canva Sans"/>
              <a:cs typeface="Canva Sans"/>
              <a:sym typeface="Canva Sans"/>
            </a:endParaRPr>
          </a:p>
          <a:p>
            <a:pPr marL="1036320" lvl="1" indent="-518160" algn="l">
              <a:lnSpc>
                <a:spcPts val="5040"/>
              </a:lnSpc>
              <a:buFont typeface="Arial"/>
              <a:buChar char="•"/>
            </a:pPr>
            <a:r>
              <a:rPr lang="en-US" sz="3800" dirty="0">
                <a:solidFill>
                  <a:srgbClr val="023D7D"/>
                </a:solidFill>
                <a:latin typeface="Canva Sans"/>
                <a:ea typeface="Canva Sans"/>
                <a:cs typeface="Canva Sans"/>
                <a:sym typeface="Canva Sans"/>
              </a:rPr>
              <a:t>Recruit for R.S. </a:t>
            </a:r>
            <a:r>
              <a:rPr lang="en-US" sz="3800" b="1" dirty="0">
                <a:solidFill>
                  <a:srgbClr val="023D7D"/>
                </a:solidFill>
                <a:latin typeface="Canva Sans Bold"/>
                <a:ea typeface="Canva Sans Bold"/>
                <a:cs typeface="Canva Sans Bold"/>
                <a:sym typeface="Canva Sans Bold"/>
              </a:rPr>
              <a:t>program support</a:t>
            </a:r>
            <a:r>
              <a:rPr lang="en-US" sz="3800" dirty="0">
                <a:solidFill>
                  <a:srgbClr val="023D7D"/>
                </a:solidFill>
                <a:latin typeface="Canva Sans"/>
                <a:ea typeface="Canva Sans"/>
                <a:cs typeface="Canva Sans"/>
                <a:sym typeface="Canva Sans"/>
              </a:rPr>
              <a:t> requests as needed.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3" name="Freeform 3"/>
          <p:cNvSpPr/>
          <p:nvPr/>
        </p:nvSpPr>
        <p:spPr>
          <a:xfrm>
            <a:off x="795346" y="4498502"/>
            <a:ext cx="3569848" cy="4759798"/>
          </a:xfrm>
          <a:custGeom>
            <a:avLst/>
            <a:gdLst/>
            <a:ahLst/>
            <a:cxnLst/>
            <a:rect l="l" t="t" r="r" b="b"/>
            <a:pathLst>
              <a:path w="3569848" h="4759798">
                <a:moveTo>
                  <a:pt x="0" y="0"/>
                </a:moveTo>
                <a:lnTo>
                  <a:pt x="3569848" y="0"/>
                </a:lnTo>
                <a:lnTo>
                  <a:pt x="3569848" y="4759798"/>
                </a:lnTo>
                <a:lnTo>
                  <a:pt x="0" y="4759798"/>
                </a:lnTo>
                <a:lnTo>
                  <a:pt x="0" y="0"/>
                </a:lnTo>
                <a:close/>
              </a:path>
            </a:pathLst>
          </a:custGeom>
          <a:blipFill>
            <a:blip r:embed="rId2"/>
            <a:stretch>
              <a:fillRect/>
            </a:stretch>
          </a:blipFill>
          <a:ln w="95250" cap="sq">
            <a:solidFill>
              <a:srgbClr val="003D7D"/>
            </a:solidFill>
            <a:prstDash val="solid"/>
            <a:miter/>
          </a:ln>
        </p:spPr>
        <p:txBody>
          <a:bodyPr/>
          <a:lstStyle/>
          <a:p>
            <a:endParaRPr lang="en-US"/>
          </a:p>
        </p:txBody>
      </p:sp>
      <p:sp>
        <p:nvSpPr>
          <p:cNvPr id="4" name="TextBox 4"/>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A</a:t>
            </a:r>
          </a:p>
        </p:txBody>
      </p:sp>
      <p:sp>
        <p:nvSpPr>
          <p:cNvPr id="5" name="TextBox 5"/>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61372F"/>
                </a:solidFill>
                <a:latin typeface="Segoe UI 2"/>
                <a:ea typeface="Segoe UI 2"/>
                <a:cs typeface="Segoe UI 2"/>
                <a:sym typeface="Segoe UI 2"/>
              </a:rPr>
              <a:t>“The library building and grounds are an accessible, vibrant space.”</a:t>
            </a:r>
          </a:p>
        </p:txBody>
      </p:sp>
      <p:sp>
        <p:nvSpPr>
          <p:cNvPr id="6" name="TextBox 6"/>
          <p:cNvSpPr txBox="1"/>
          <p:nvPr/>
        </p:nvSpPr>
        <p:spPr>
          <a:xfrm>
            <a:off x="6172199" y="3077667"/>
            <a:ext cx="11543366" cy="168021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 Enhance outdoor spaces to extend learning, play, and community engagement beyond the library building. </a:t>
            </a:r>
          </a:p>
        </p:txBody>
      </p:sp>
      <p:sp>
        <p:nvSpPr>
          <p:cNvPr id="7" name="TextBox 7"/>
          <p:cNvSpPr txBox="1"/>
          <p:nvPr/>
        </p:nvSpPr>
        <p:spPr>
          <a:xfrm>
            <a:off x="6045702" y="5503808"/>
            <a:ext cx="11087101" cy="3728521"/>
          </a:xfrm>
          <a:prstGeom prst="rect">
            <a:avLst/>
          </a:prstGeom>
        </p:spPr>
        <p:txBody>
          <a:bodyPr lIns="0" tIns="0" rIns="0" bIns="0" rtlCol="0" anchor="t">
            <a:spAutoFit/>
          </a:bodyPr>
          <a:lstStyle/>
          <a:p>
            <a:pPr marL="690881" lvl="1" indent="-345440" algn="l">
              <a:lnSpc>
                <a:spcPts val="4160"/>
              </a:lnSpc>
              <a:buFont typeface="Arial"/>
              <a:buChar char="•"/>
            </a:pPr>
            <a:r>
              <a:rPr lang="en-US" sz="3200" dirty="0">
                <a:solidFill>
                  <a:srgbClr val="023D7D"/>
                </a:solidFill>
                <a:latin typeface="Segoe UI 2"/>
                <a:ea typeface="Segoe UI 2"/>
                <a:cs typeface="Segoe UI 2"/>
                <a:sym typeface="Segoe UI 2"/>
              </a:rPr>
              <a:t>Created a garden-specific addition to the volunteer guidebook focused on history, gear, and safety.</a:t>
            </a:r>
          </a:p>
          <a:p>
            <a:pPr algn="l">
              <a:lnSpc>
                <a:spcPts val="4160"/>
              </a:lnSpc>
            </a:pPr>
            <a:endParaRPr lang="en-US" sz="3200" dirty="0">
              <a:solidFill>
                <a:srgbClr val="023D7D"/>
              </a:solidFill>
              <a:latin typeface="Segoe UI 2"/>
              <a:ea typeface="Segoe UI 2"/>
              <a:cs typeface="Segoe UI 2"/>
              <a:sym typeface="Segoe UI 2"/>
            </a:endParaRPr>
          </a:p>
          <a:p>
            <a:pPr marL="690881" lvl="1" indent="-345440" algn="l">
              <a:lnSpc>
                <a:spcPts val="4160"/>
              </a:lnSpc>
              <a:buFont typeface="Arial"/>
              <a:buChar char="•"/>
            </a:pPr>
            <a:r>
              <a:rPr lang="en-US" sz="3200" dirty="0">
                <a:solidFill>
                  <a:srgbClr val="023D7D"/>
                </a:solidFill>
                <a:latin typeface="Segoe UI 2"/>
                <a:ea typeface="Segoe UI 2"/>
                <a:cs typeface="Segoe UI 2"/>
                <a:sym typeface="Segoe UI 2"/>
              </a:rPr>
              <a:t>Onboarded XX new garden volunteers.</a:t>
            </a:r>
          </a:p>
          <a:p>
            <a:pPr algn="l">
              <a:lnSpc>
                <a:spcPts val="4160"/>
              </a:lnSpc>
            </a:pPr>
            <a:endParaRPr lang="en-US" sz="3200" dirty="0">
              <a:solidFill>
                <a:srgbClr val="023D7D"/>
              </a:solidFill>
              <a:latin typeface="Segoe UI 2"/>
              <a:ea typeface="Segoe UI 2"/>
              <a:cs typeface="Segoe UI 2"/>
              <a:sym typeface="Segoe UI 2"/>
            </a:endParaRPr>
          </a:p>
          <a:p>
            <a:pPr marL="690881" lvl="1" indent="-345440" algn="l">
              <a:lnSpc>
                <a:spcPts val="4160"/>
              </a:lnSpc>
              <a:buFont typeface="Arial"/>
              <a:buChar char="•"/>
            </a:pPr>
            <a:r>
              <a:rPr lang="en-US" sz="3200" dirty="0">
                <a:solidFill>
                  <a:srgbClr val="023D7D"/>
                </a:solidFill>
                <a:latin typeface="Segoe UI 2"/>
                <a:ea typeface="Segoe UI 2"/>
                <a:cs typeface="Segoe UI 2"/>
                <a:sym typeface="Segoe UI 2"/>
              </a:rPr>
              <a:t>Organized volunteer support for the City’s establishment of the Tigard Rocks Kindness Garden.</a:t>
            </a:r>
          </a:p>
        </p:txBody>
      </p:sp>
      <p:sp>
        <p:nvSpPr>
          <p:cNvPr id="8" name="Freeform 8"/>
          <p:cNvSpPr/>
          <p:nvPr/>
        </p:nvSpPr>
        <p:spPr>
          <a:xfrm>
            <a:off x="0" y="2715011"/>
            <a:ext cx="18288000" cy="18288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a:alphaModFix amt="7999"/>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11461054" y="5143500"/>
            <a:ext cx="5616619" cy="4114800"/>
          </a:xfrm>
          <a:custGeom>
            <a:avLst/>
            <a:gdLst/>
            <a:ahLst/>
            <a:cxnLst/>
            <a:rect l="l" t="t" r="r" b="b"/>
            <a:pathLst>
              <a:path w="5616619" h="4114800">
                <a:moveTo>
                  <a:pt x="0" y="0"/>
                </a:moveTo>
                <a:lnTo>
                  <a:pt x="5616619" y="0"/>
                </a:lnTo>
                <a:lnTo>
                  <a:pt x="5616619" y="4114800"/>
                </a:lnTo>
                <a:lnTo>
                  <a:pt x="0" y="4114800"/>
                </a:lnTo>
                <a:lnTo>
                  <a:pt x="0" y="0"/>
                </a:lnTo>
                <a:close/>
              </a:path>
            </a:pathLst>
          </a:custGeom>
          <a:blipFill>
            <a:blip r:embed="rId2"/>
            <a:stretch>
              <a:fillRect t="-4237" r="-8972" b="-7321"/>
            </a:stretch>
          </a:blipFill>
          <a:ln w="95250" cap="sq">
            <a:solidFill>
              <a:srgbClr val="CBE6C8"/>
            </a:solidFill>
            <a:prstDash val="solid"/>
            <a:miter/>
          </a:ln>
        </p:spPr>
        <p:txBody>
          <a:bodyPr/>
          <a:lstStyle/>
          <a:p>
            <a:endParaRPr lang="en-US"/>
          </a:p>
        </p:txBody>
      </p:sp>
      <p:sp>
        <p:nvSpPr>
          <p:cNvPr id="4" name="Freeform 4"/>
          <p:cNvSpPr/>
          <p:nvPr/>
        </p:nvSpPr>
        <p:spPr>
          <a:xfrm>
            <a:off x="795346" y="4992356"/>
            <a:ext cx="3316374" cy="3864191"/>
          </a:xfrm>
          <a:custGeom>
            <a:avLst/>
            <a:gdLst/>
            <a:ahLst/>
            <a:cxnLst/>
            <a:rect l="l" t="t" r="r" b="b"/>
            <a:pathLst>
              <a:path w="3316374" h="3864191">
                <a:moveTo>
                  <a:pt x="0" y="0"/>
                </a:moveTo>
                <a:lnTo>
                  <a:pt x="3316373" y="0"/>
                </a:lnTo>
                <a:lnTo>
                  <a:pt x="3316373" y="3864191"/>
                </a:lnTo>
                <a:lnTo>
                  <a:pt x="0" y="3864191"/>
                </a:lnTo>
                <a:lnTo>
                  <a:pt x="0" y="0"/>
                </a:lnTo>
                <a:close/>
              </a:path>
            </a:pathLst>
          </a:custGeom>
          <a:blipFill>
            <a:blip r:embed="rId3"/>
            <a:stretch>
              <a:fillRect l="-75877"/>
            </a:stretch>
          </a:blipFill>
          <a:ln w="95250" cap="sq">
            <a:solidFill>
              <a:srgbClr val="CBE6C8"/>
            </a:solidFill>
            <a:prstDash val="solid"/>
            <a:miter/>
          </a:ln>
        </p:spPr>
        <p:txBody>
          <a:bodyPr/>
          <a:lstStyle/>
          <a:p>
            <a:endParaRPr lang="en-US"/>
          </a:p>
        </p:txBody>
      </p:sp>
      <p:sp>
        <p:nvSpPr>
          <p:cNvPr id="5" name="TextBox 5"/>
          <p:cNvSpPr txBox="1"/>
          <p:nvPr/>
        </p:nvSpPr>
        <p:spPr>
          <a:xfrm>
            <a:off x="5718343" y="5320983"/>
            <a:ext cx="5056697" cy="3655060"/>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Collaborated with Friends of the Tigard Library on a plan for Summer Teen Program volunteers to make </a:t>
            </a:r>
          </a:p>
          <a:p>
            <a:pPr algn="l">
              <a:lnSpc>
                <a:spcPts val="4160"/>
              </a:lnSpc>
            </a:pPr>
            <a:r>
              <a:rPr lang="en-US" sz="3200">
                <a:solidFill>
                  <a:srgbClr val="B0DEAB"/>
                </a:solidFill>
                <a:latin typeface="Segoe UI 2"/>
                <a:ea typeface="Segoe UI 2"/>
                <a:cs typeface="Segoe UI 2"/>
                <a:sym typeface="Segoe UI 2"/>
              </a:rPr>
              <a:t>      12 sign labels for the </a:t>
            </a:r>
          </a:p>
          <a:p>
            <a:pPr algn="l">
              <a:lnSpc>
                <a:spcPts val="4160"/>
              </a:lnSpc>
            </a:pPr>
            <a:r>
              <a:rPr lang="en-US" sz="3200">
                <a:solidFill>
                  <a:srgbClr val="B0DEAB"/>
                </a:solidFill>
                <a:latin typeface="Segoe UI 2"/>
                <a:ea typeface="Segoe UI 2"/>
                <a:cs typeface="Segoe UI 2"/>
                <a:sym typeface="Segoe UI 2"/>
              </a:rPr>
              <a:t>      Friends’ Book Sale Wall. </a:t>
            </a:r>
          </a:p>
        </p:txBody>
      </p:sp>
      <p:sp>
        <p:nvSpPr>
          <p:cNvPr id="6" name="TextBox 6"/>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B</a:t>
            </a:r>
          </a:p>
        </p:txBody>
      </p:sp>
      <p:sp>
        <p:nvSpPr>
          <p:cNvPr id="7" name="TextBox 7"/>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“Excellent customer service defines the patron experience.”</a:t>
            </a:r>
          </a:p>
        </p:txBody>
      </p:sp>
      <p:sp>
        <p:nvSpPr>
          <p:cNvPr id="8" name="TextBox 8"/>
          <p:cNvSpPr txBox="1"/>
          <p:nvPr/>
        </p:nvSpPr>
        <p:spPr>
          <a:xfrm>
            <a:off x="6172199" y="3072482"/>
            <a:ext cx="11543366" cy="168021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ii: Create signage that supports accessible, independent navigation of the </a:t>
            </a:r>
          </a:p>
          <a:p>
            <a:pPr algn="l">
              <a:lnSpc>
                <a:spcPts val="4410"/>
              </a:lnSpc>
            </a:pPr>
            <a:r>
              <a:rPr lang="en-US" sz="4200">
                <a:solidFill>
                  <a:srgbClr val="B0DEAB"/>
                </a:solidFill>
                <a:latin typeface="Segoe UI 2"/>
                <a:ea typeface="Segoe UI 2"/>
                <a:cs typeface="Segoe UI 2"/>
                <a:sym typeface="Segoe UI 2"/>
              </a:rPr>
              <a:t>library building.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flipH="1">
            <a:off x="1929451" y="5992946"/>
            <a:ext cx="4116251" cy="2934950"/>
          </a:xfrm>
          <a:custGeom>
            <a:avLst/>
            <a:gdLst/>
            <a:ahLst/>
            <a:cxnLst/>
            <a:rect l="l" t="t" r="r" b="b"/>
            <a:pathLst>
              <a:path w="4116251" h="2934950">
                <a:moveTo>
                  <a:pt x="4116251" y="0"/>
                </a:moveTo>
                <a:lnTo>
                  <a:pt x="0" y="0"/>
                </a:lnTo>
                <a:lnTo>
                  <a:pt x="0" y="2934950"/>
                </a:lnTo>
                <a:lnTo>
                  <a:pt x="4116251" y="2934950"/>
                </a:lnTo>
                <a:lnTo>
                  <a:pt x="4116251"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flipH="1">
            <a:off x="0" y="7764585"/>
            <a:ext cx="4199414" cy="2477654"/>
          </a:xfrm>
          <a:custGeom>
            <a:avLst/>
            <a:gdLst/>
            <a:ahLst/>
            <a:cxnLst/>
            <a:rect l="l" t="t" r="r" b="b"/>
            <a:pathLst>
              <a:path w="4199414" h="2477654">
                <a:moveTo>
                  <a:pt x="4199414" y="0"/>
                </a:moveTo>
                <a:lnTo>
                  <a:pt x="0" y="0"/>
                </a:lnTo>
                <a:lnTo>
                  <a:pt x="0" y="2477654"/>
                </a:lnTo>
                <a:lnTo>
                  <a:pt x="4199414" y="2477654"/>
                </a:lnTo>
                <a:lnTo>
                  <a:pt x="4199414"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6172199" y="5558824"/>
            <a:ext cx="11416869" cy="31311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Added a story with a real example to volunteer orientation to emphasize the importance of directing patron questions to library workers at the reference desks.</a:t>
            </a:r>
          </a:p>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Included a question in the Circulation knowledge check to ensure volunteers are only answering directional patron questions and directing all other patron questions to staff. </a:t>
            </a:r>
          </a:p>
        </p:txBody>
      </p:sp>
      <p:sp>
        <p:nvSpPr>
          <p:cNvPr id="6" name="TextBox 6"/>
          <p:cNvSpPr txBox="1"/>
          <p:nvPr/>
        </p:nvSpPr>
        <p:spPr>
          <a:xfrm>
            <a:off x="650281" y="8436719"/>
            <a:ext cx="2572944" cy="821581"/>
          </a:xfrm>
          <a:prstGeom prst="rect">
            <a:avLst/>
          </a:prstGeom>
        </p:spPr>
        <p:txBody>
          <a:bodyPr lIns="0" tIns="0" rIns="0" bIns="0" rtlCol="0" anchor="t">
            <a:spAutoFit/>
          </a:bodyPr>
          <a:lstStyle/>
          <a:p>
            <a:pPr algn="ctr">
              <a:lnSpc>
                <a:spcPts val="3235"/>
              </a:lnSpc>
            </a:pPr>
            <a:r>
              <a:rPr lang="en-US" sz="3080">
                <a:solidFill>
                  <a:srgbClr val="000000"/>
                </a:solidFill>
                <a:latin typeface="Bakerie"/>
                <a:ea typeface="Bakerie"/>
                <a:cs typeface="Bakerie"/>
                <a:sym typeface="Bakerie"/>
              </a:rPr>
              <a:t>Where are the reserves?</a:t>
            </a:r>
          </a:p>
        </p:txBody>
      </p:sp>
      <p:sp>
        <p:nvSpPr>
          <p:cNvPr id="7" name="TextBox 7"/>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B</a:t>
            </a:r>
          </a:p>
        </p:txBody>
      </p:sp>
      <p:sp>
        <p:nvSpPr>
          <p:cNvPr id="8" name="TextBox 8"/>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“Excellent customer service defines the patron experience.”</a:t>
            </a:r>
          </a:p>
        </p:txBody>
      </p:sp>
      <p:sp>
        <p:nvSpPr>
          <p:cNvPr id="9" name="TextBox 9"/>
          <p:cNvSpPr txBox="1"/>
          <p:nvPr/>
        </p:nvSpPr>
        <p:spPr>
          <a:xfrm>
            <a:off x="6172199" y="3068989"/>
            <a:ext cx="11416869" cy="223266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iii: Provide training and support that allows library team members to make empowered decisions that improve the customer service experience.</a:t>
            </a:r>
          </a:p>
        </p:txBody>
      </p:sp>
      <p:grpSp>
        <p:nvGrpSpPr>
          <p:cNvPr id="10" name="Group 10"/>
          <p:cNvGrpSpPr/>
          <p:nvPr/>
        </p:nvGrpSpPr>
        <p:grpSpPr>
          <a:xfrm>
            <a:off x="261634" y="4365821"/>
            <a:ext cx="3220336" cy="2531989"/>
            <a:chOff x="0" y="0"/>
            <a:chExt cx="4293781" cy="3375985"/>
          </a:xfrm>
        </p:grpSpPr>
        <p:sp>
          <p:nvSpPr>
            <p:cNvPr id="11" name="Freeform 11"/>
            <p:cNvSpPr/>
            <p:nvPr/>
          </p:nvSpPr>
          <p:spPr>
            <a:xfrm>
              <a:off x="0" y="0"/>
              <a:ext cx="4293781" cy="3375985"/>
            </a:xfrm>
            <a:custGeom>
              <a:avLst/>
              <a:gdLst/>
              <a:ahLst/>
              <a:cxnLst/>
              <a:rect l="l" t="t" r="r" b="b"/>
              <a:pathLst>
                <a:path w="4293781" h="3375985">
                  <a:moveTo>
                    <a:pt x="0" y="0"/>
                  </a:moveTo>
                  <a:lnTo>
                    <a:pt x="4293781" y="0"/>
                  </a:lnTo>
                  <a:lnTo>
                    <a:pt x="4293781" y="3375985"/>
                  </a:lnTo>
                  <a:lnTo>
                    <a:pt x="0" y="337598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518196" y="660150"/>
              <a:ext cx="3257388" cy="1283124"/>
            </a:xfrm>
            <a:prstGeom prst="rect">
              <a:avLst/>
            </a:prstGeom>
          </p:spPr>
          <p:txBody>
            <a:bodyPr lIns="0" tIns="0" rIns="0" bIns="0" rtlCol="0" anchor="t">
              <a:spAutoFit/>
            </a:bodyPr>
            <a:lstStyle/>
            <a:p>
              <a:pPr algn="ctr">
                <a:lnSpc>
                  <a:spcPts val="3919"/>
                </a:lnSpc>
              </a:pPr>
              <a:r>
                <a:rPr lang="en-US" sz="2799">
                  <a:solidFill>
                    <a:srgbClr val="000000"/>
                  </a:solidFill>
                  <a:latin typeface="Canva Sans"/>
                  <a:ea typeface="Canva Sans"/>
                  <a:cs typeface="Canva Sans"/>
                  <a:sym typeface="Canva Sans"/>
                </a:rPr>
                <a:t>Can I host my event here?</a:t>
              </a:r>
            </a:p>
          </p:txBody>
        </p:sp>
      </p:grpSp>
      <p:sp>
        <p:nvSpPr>
          <p:cNvPr id="13" name="TextBox 13"/>
          <p:cNvSpPr txBox="1"/>
          <p:nvPr/>
        </p:nvSpPr>
        <p:spPr>
          <a:xfrm>
            <a:off x="2285485" y="6418580"/>
            <a:ext cx="3404184" cy="1471930"/>
          </a:xfrm>
          <a:prstGeom prst="rect">
            <a:avLst/>
          </a:prstGeom>
        </p:spPr>
        <p:txBody>
          <a:bodyPr lIns="0" tIns="0" rIns="0" bIns="0" rtlCol="0" anchor="t">
            <a:spAutoFit/>
          </a:bodyPr>
          <a:lstStyle/>
          <a:p>
            <a:pPr algn="ctr">
              <a:lnSpc>
                <a:spcPts val="3919"/>
              </a:lnSpc>
            </a:pPr>
            <a:r>
              <a:rPr lang="en-US" sz="2799">
                <a:solidFill>
                  <a:srgbClr val="000000"/>
                </a:solidFill>
                <a:latin typeface="Canva Sans"/>
                <a:ea typeface="Canva Sans"/>
                <a:cs typeface="Canva Sans"/>
                <a:sym typeface="Canva Sans"/>
              </a:rPr>
              <a:t>What do you recommend for my 5 year old?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2715011"/>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540414" y="4811086"/>
            <a:ext cx="3804659" cy="4806164"/>
          </a:xfrm>
          <a:custGeom>
            <a:avLst/>
            <a:gdLst/>
            <a:ahLst/>
            <a:cxnLst/>
            <a:rect l="l" t="t" r="r" b="b"/>
            <a:pathLst>
              <a:path w="3804659" h="4806164">
                <a:moveTo>
                  <a:pt x="0" y="0"/>
                </a:moveTo>
                <a:lnTo>
                  <a:pt x="3804660" y="0"/>
                </a:lnTo>
                <a:lnTo>
                  <a:pt x="3804660" y="4806164"/>
                </a:lnTo>
                <a:lnTo>
                  <a:pt x="0" y="4806164"/>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6172199" y="5125411"/>
            <a:ext cx="11807935" cy="4267130"/>
          </a:xfrm>
          <a:prstGeom prst="rect">
            <a:avLst/>
          </a:prstGeom>
        </p:spPr>
        <p:txBody>
          <a:bodyPr lIns="0" tIns="0" rIns="0" bIns="0" rtlCol="0" anchor="t">
            <a:spAutoFit/>
          </a:bodyPr>
          <a:lstStyle/>
          <a:p>
            <a:pPr marL="690881" lvl="1" indent="-345440" algn="l">
              <a:lnSpc>
                <a:spcPts val="4160"/>
              </a:lnSpc>
              <a:buFont typeface="Arial"/>
              <a:buChar char="•"/>
            </a:pPr>
            <a:r>
              <a:rPr lang="en-US" sz="3200" dirty="0">
                <a:solidFill>
                  <a:srgbClr val="B0DEAB"/>
                </a:solidFill>
                <a:latin typeface="Segoe UI 2"/>
                <a:ea typeface="Segoe UI 2"/>
                <a:cs typeface="Segoe UI 2"/>
                <a:sym typeface="Segoe UI 2"/>
              </a:rPr>
              <a:t>Welcomed youth to volunteer in the Native Garden and in specific Program Support roles. </a:t>
            </a:r>
          </a:p>
          <a:p>
            <a:pPr marL="1381761" lvl="2" indent="-460587" algn="l">
              <a:lnSpc>
                <a:spcPts val="4160"/>
              </a:lnSpc>
              <a:buFont typeface="Arial"/>
              <a:buChar char="⚬"/>
            </a:pPr>
            <a:r>
              <a:rPr lang="en-US" sz="3200" dirty="0">
                <a:solidFill>
                  <a:srgbClr val="B0DEAB"/>
                </a:solidFill>
                <a:latin typeface="Segoe UI 2"/>
                <a:ea typeface="Segoe UI 2"/>
                <a:cs typeface="Segoe UI 2"/>
                <a:sym typeface="Segoe UI 2"/>
              </a:rPr>
              <a:t>Updated the volunteer guidebook to incorporate youth protection protocols. </a:t>
            </a:r>
          </a:p>
          <a:p>
            <a:pPr marL="1381761" lvl="2" indent="-460587" algn="l">
              <a:lnSpc>
                <a:spcPts val="4160"/>
              </a:lnSpc>
              <a:buFont typeface="Arial"/>
              <a:buChar char="⚬"/>
            </a:pPr>
            <a:r>
              <a:rPr lang="en-US" sz="3200" dirty="0">
                <a:solidFill>
                  <a:srgbClr val="B0DEAB"/>
                </a:solidFill>
                <a:latin typeface="Segoe UI 2"/>
                <a:ea typeface="Segoe UI 2"/>
                <a:cs typeface="Segoe UI 2"/>
                <a:sym typeface="Segoe UI 2"/>
              </a:rPr>
              <a:t>Included details in the Volunteer Support Request form. </a:t>
            </a:r>
          </a:p>
          <a:p>
            <a:pPr marL="1381761" lvl="2" indent="-460587" algn="l">
              <a:lnSpc>
                <a:spcPts val="4160"/>
              </a:lnSpc>
              <a:buFont typeface="Arial"/>
              <a:buChar char="⚬"/>
            </a:pPr>
            <a:r>
              <a:rPr lang="en-US" sz="3200" dirty="0">
                <a:solidFill>
                  <a:srgbClr val="B0DEAB"/>
                </a:solidFill>
                <a:latin typeface="Segoe UI 2"/>
                <a:ea typeface="Segoe UI 2"/>
                <a:cs typeface="Segoe UI 2"/>
                <a:sym typeface="Segoe UI 2"/>
              </a:rPr>
              <a:t>Included XX youth volunteers on-site so far, excluding the youth in the Summer Teen Program. </a:t>
            </a:r>
          </a:p>
          <a:p>
            <a:pPr marL="1381761" lvl="2" indent="-460587" algn="l">
              <a:lnSpc>
                <a:spcPts val="4160"/>
              </a:lnSpc>
              <a:buFont typeface="Arial"/>
              <a:buChar char="⚬"/>
            </a:pPr>
            <a:r>
              <a:rPr lang="en-US" sz="3200" dirty="0">
                <a:solidFill>
                  <a:srgbClr val="B0DEAB"/>
                </a:solidFill>
                <a:latin typeface="Segoe UI 2"/>
                <a:ea typeface="Segoe UI 2"/>
                <a:cs typeface="Segoe UI 2"/>
                <a:sym typeface="Segoe UI 2"/>
              </a:rPr>
              <a:t>Corresponded with XX other interested youth volunteers.</a:t>
            </a:r>
          </a:p>
        </p:txBody>
      </p:sp>
      <p:sp>
        <p:nvSpPr>
          <p:cNvPr id="5" name="TextBox 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B</a:t>
            </a:r>
          </a:p>
        </p:txBody>
      </p:sp>
      <p:sp>
        <p:nvSpPr>
          <p:cNvPr id="6" name="TextBox 6"/>
          <p:cNvSpPr txBox="1"/>
          <p:nvPr/>
        </p:nvSpPr>
        <p:spPr>
          <a:xfrm>
            <a:off x="6045702" y="657241"/>
            <a:ext cx="11669863" cy="1607820"/>
          </a:xfrm>
          <a:prstGeom prst="rect">
            <a:avLst/>
          </a:prstGeom>
        </p:spPr>
        <p:txBody>
          <a:bodyPr lIns="0" tIns="0" rIns="0" bIns="0" rtlCol="0" anchor="t">
            <a:spAutoFit/>
          </a:bodyPr>
          <a:lstStyle/>
          <a:p>
            <a:pPr marL="0" lvl="0" indent="0" algn="l">
              <a:lnSpc>
                <a:spcPts val="6240"/>
              </a:lnSpc>
            </a:pPr>
            <a:r>
              <a:rPr lang="en-US" sz="6000">
                <a:solidFill>
                  <a:srgbClr val="FFFFFF"/>
                </a:solidFill>
                <a:latin typeface="Segoe UI 2"/>
                <a:ea typeface="Segoe UI 2"/>
                <a:cs typeface="Segoe UI 2"/>
                <a:sym typeface="Segoe UI 2"/>
              </a:rPr>
              <a:t>“Excellent customer service defines the patron experience.”</a:t>
            </a:r>
          </a:p>
        </p:txBody>
      </p:sp>
      <p:sp>
        <p:nvSpPr>
          <p:cNvPr id="7" name="TextBox 7"/>
          <p:cNvSpPr txBox="1"/>
          <p:nvPr/>
        </p:nvSpPr>
        <p:spPr>
          <a:xfrm>
            <a:off x="6172199" y="3073726"/>
            <a:ext cx="11807935" cy="1680210"/>
          </a:xfrm>
          <a:prstGeom prst="rect">
            <a:avLst/>
          </a:prstGeom>
        </p:spPr>
        <p:txBody>
          <a:bodyPr lIns="0" tIns="0" rIns="0" bIns="0" rtlCol="0" anchor="t">
            <a:spAutoFit/>
          </a:bodyPr>
          <a:lstStyle/>
          <a:p>
            <a:pPr algn="l">
              <a:lnSpc>
                <a:spcPts val="4410"/>
              </a:lnSpc>
            </a:pPr>
            <a:r>
              <a:rPr lang="en-US" sz="4200">
                <a:solidFill>
                  <a:srgbClr val="B0DEAB"/>
                </a:solidFill>
                <a:latin typeface="Segoe UI 2"/>
                <a:ea typeface="Segoe UI 2"/>
                <a:cs typeface="Segoe UI 2"/>
                <a:sym typeface="Segoe UI 2"/>
              </a:rPr>
              <a:t>Action iv: Use responsive, antiracist processes to update library policies to equitably serve marginalized and historically underserved groups.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3157924"/>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743122" y="4455546"/>
            <a:ext cx="4579698" cy="5032172"/>
          </a:xfrm>
          <a:custGeom>
            <a:avLst/>
            <a:gdLst/>
            <a:ahLst/>
            <a:cxnLst/>
            <a:rect l="l" t="t" r="r" b="b"/>
            <a:pathLst>
              <a:path w="4579698" h="5032172">
                <a:moveTo>
                  <a:pt x="0" y="0"/>
                </a:moveTo>
                <a:lnTo>
                  <a:pt x="4579698" y="0"/>
                </a:lnTo>
                <a:lnTo>
                  <a:pt x="4579698" y="5032173"/>
                </a:lnTo>
                <a:lnTo>
                  <a:pt x="0" y="5032173"/>
                </a:lnTo>
                <a:lnTo>
                  <a:pt x="0" y="0"/>
                </a:lnTo>
                <a:close/>
              </a:path>
            </a:pathLst>
          </a:custGeom>
          <a:blipFill>
            <a:blip r:embed="rId2"/>
            <a:stretch>
              <a:fillRect t="-1638"/>
            </a:stretch>
          </a:blipFill>
        </p:spPr>
        <p:txBody>
          <a:bodyPr/>
          <a:lstStyle/>
          <a:p>
            <a:endParaRPr lang="en-US"/>
          </a:p>
        </p:txBody>
      </p:sp>
      <p:grpSp>
        <p:nvGrpSpPr>
          <p:cNvPr id="4" name="Group 4"/>
          <p:cNvGrpSpPr/>
          <p:nvPr/>
        </p:nvGrpSpPr>
        <p:grpSpPr>
          <a:xfrm>
            <a:off x="1419887" y="6321693"/>
            <a:ext cx="4700304" cy="810418"/>
            <a:chOff x="0" y="0"/>
            <a:chExt cx="1259526" cy="217165"/>
          </a:xfrm>
        </p:grpSpPr>
        <p:sp>
          <p:nvSpPr>
            <p:cNvPr id="5" name="Freeform 5"/>
            <p:cNvSpPr/>
            <p:nvPr/>
          </p:nvSpPr>
          <p:spPr>
            <a:xfrm>
              <a:off x="0" y="0"/>
              <a:ext cx="1259526" cy="217165"/>
            </a:xfrm>
            <a:custGeom>
              <a:avLst/>
              <a:gdLst/>
              <a:ahLst/>
              <a:cxnLst/>
              <a:rect l="l" t="t" r="r" b="b"/>
              <a:pathLst>
                <a:path w="1259526" h="217165">
                  <a:moveTo>
                    <a:pt x="84003" y="0"/>
                  </a:moveTo>
                  <a:lnTo>
                    <a:pt x="1175523" y="0"/>
                  </a:lnTo>
                  <a:cubicBezTo>
                    <a:pt x="1221917" y="0"/>
                    <a:pt x="1259526" y="37609"/>
                    <a:pt x="1259526" y="84003"/>
                  </a:cubicBezTo>
                  <a:lnTo>
                    <a:pt x="1259526" y="133163"/>
                  </a:lnTo>
                  <a:cubicBezTo>
                    <a:pt x="1259526" y="179556"/>
                    <a:pt x="1221917" y="217165"/>
                    <a:pt x="1175523" y="217165"/>
                  </a:cubicBezTo>
                  <a:lnTo>
                    <a:pt x="84003" y="217165"/>
                  </a:lnTo>
                  <a:cubicBezTo>
                    <a:pt x="37609" y="217165"/>
                    <a:pt x="0" y="179556"/>
                    <a:pt x="0" y="133163"/>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6" name="TextBox 6"/>
            <p:cNvSpPr txBox="1"/>
            <p:nvPr/>
          </p:nvSpPr>
          <p:spPr>
            <a:xfrm>
              <a:off x="0" y="-95250"/>
              <a:ext cx="1259526" cy="312415"/>
            </a:xfrm>
            <a:prstGeom prst="rect">
              <a:avLst/>
            </a:prstGeom>
          </p:spPr>
          <p:txBody>
            <a:bodyPr lIns="49929" tIns="49929" rIns="49929" bIns="49929" rtlCol="0" anchor="ctr"/>
            <a:lstStyle/>
            <a:p>
              <a:pPr algn="ctr">
                <a:lnSpc>
                  <a:spcPts val="3359"/>
                </a:lnSpc>
              </a:pPr>
              <a:r>
                <a:rPr lang="en-US" sz="2400">
                  <a:solidFill>
                    <a:srgbClr val="000000"/>
                  </a:solidFill>
                  <a:latin typeface="Times New Roman MT"/>
                  <a:ea typeface="Times New Roman MT"/>
                  <a:cs typeface="Times New Roman MT"/>
                  <a:sym typeface="Times New Roman MT"/>
                </a:rPr>
                <a:t>I certify that I am physically fit...</a:t>
              </a:r>
            </a:p>
          </p:txBody>
        </p:sp>
      </p:grpSp>
      <p:grpSp>
        <p:nvGrpSpPr>
          <p:cNvPr id="7" name="Group 7"/>
          <p:cNvGrpSpPr/>
          <p:nvPr/>
        </p:nvGrpSpPr>
        <p:grpSpPr>
          <a:xfrm>
            <a:off x="1419887" y="8167281"/>
            <a:ext cx="5840947" cy="810418"/>
            <a:chOff x="0" y="0"/>
            <a:chExt cx="1565181" cy="217165"/>
          </a:xfrm>
        </p:grpSpPr>
        <p:sp>
          <p:nvSpPr>
            <p:cNvPr id="8" name="Freeform 8"/>
            <p:cNvSpPr/>
            <p:nvPr/>
          </p:nvSpPr>
          <p:spPr>
            <a:xfrm>
              <a:off x="0" y="0"/>
              <a:ext cx="1565181" cy="217165"/>
            </a:xfrm>
            <a:custGeom>
              <a:avLst/>
              <a:gdLst/>
              <a:ahLst/>
              <a:cxnLst/>
              <a:rect l="l" t="t" r="r" b="b"/>
              <a:pathLst>
                <a:path w="1565181" h="217165">
                  <a:moveTo>
                    <a:pt x="67598" y="0"/>
                  </a:moveTo>
                  <a:lnTo>
                    <a:pt x="1497583" y="0"/>
                  </a:lnTo>
                  <a:cubicBezTo>
                    <a:pt x="1534916" y="0"/>
                    <a:pt x="1565181" y="30265"/>
                    <a:pt x="1565181" y="67598"/>
                  </a:cubicBezTo>
                  <a:lnTo>
                    <a:pt x="1565181" y="149567"/>
                  </a:lnTo>
                  <a:cubicBezTo>
                    <a:pt x="1565181" y="186900"/>
                    <a:pt x="1534916" y="217165"/>
                    <a:pt x="1497583" y="217165"/>
                  </a:cubicBezTo>
                  <a:lnTo>
                    <a:pt x="67598" y="217165"/>
                  </a:lnTo>
                  <a:cubicBezTo>
                    <a:pt x="30265" y="217165"/>
                    <a:pt x="0" y="186900"/>
                    <a:pt x="0" y="149567"/>
                  </a:cubicBezTo>
                  <a:lnTo>
                    <a:pt x="0" y="67598"/>
                  </a:lnTo>
                  <a:cubicBezTo>
                    <a:pt x="0" y="30265"/>
                    <a:pt x="30265" y="0"/>
                    <a:pt x="67598" y="0"/>
                  </a:cubicBezTo>
                  <a:close/>
                </a:path>
              </a:pathLst>
            </a:custGeom>
            <a:solidFill>
              <a:srgbClr val="FFFFFF"/>
            </a:solidFill>
            <a:ln w="38100" cap="rnd">
              <a:solidFill>
                <a:srgbClr val="000000"/>
              </a:solidFill>
              <a:prstDash val="solid"/>
              <a:round/>
            </a:ln>
          </p:spPr>
          <p:txBody>
            <a:bodyPr/>
            <a:lstStyle/>
            <a:p>
              <a:endParaRPr lang="en-US"/>
            </a:p>
          </p:txBody>
        </p:sp>
        <p:sp>
          <p:nvSpPr>
            <p:cNvPr id="9" name="TextBox 9"/>
            <p:cNvSpPr txBox="1"/>
            <p:nvPr/>
          </p:nvSpPr>
          <p:spPr>
            <a:xfrm>
              <a:off x="0" y="-95250"/>
              <a:ext cx="1565181" cy="312415"/>
            </a:xfrm>
            <a:prstGeom prst="rect">
              <a:avLst/>
            </a:prstGeom>
          </p:spPr>
          <p:txBody>
            <a:bodyPr lIns="49929" tIns="49929" rIns="49929" bIns="49929" rtlCol="0" anchor="ctr"/>
            <a:lstStyle/>
            <a:p>
              <a:pPr algn="ctr">
                <a:lnSpc>
                  <a:spcPts val="3359"/>
                </a:lnSpc>
              </a:pPr>
              <a:r>
                <a:rPr lang="en-US" sz="2400">
                  <a:solidFill>
                    <a:srgbClr val="000000"/>
                  </a:solidFill>
                  <a:latin typeface="Times New Roman MT"/>
                  <a:ea typeface="Times New Roman MT"/>
                  <a:cs typeface="Times New Roman MT"/>
                  <a:sym typeface="Times New Roman MT"/>
                </a:rPr>
                <a:t>Any photograph or videotape taken of me...</a:t>
              </a:r>
            </a:p>
          </p:txBody>
        </p:sp>
      </p:grpSp>
      <p:sp>
        <p:nvSpPr>
          <p:cNvPr id="10" name="Freeform 10"/>
          <p:cNvSpPr/>
          <p:nvPr/>
        </p:nvSpPr>
        <p:spPr>
          <a:xfrm>
            <a:off x="13092233" y="4455546"/>
            <a:ext cx="4496835" cy="5032172"/>
          </a:xfrm>
          <a:custGeom>
            <a:avLst/>
            <a:gdLst/>
            <a:ahLst/>
            <a:cxnLst/>
            <a:rect l="l" t="t" r="r" b="b"/>
            <a:pathLst>
              <a:path w="4496835" h="5032172">
                <a:moveTo>
                  <a:pt x="0" y="0"/>
                </a:moveTo>
                <a:lnTo>
                  <a:pt x="4496835" y="0"/>
                </a:lnTo>
                <a:lnTo>
                  <a:pt x="4496835" y="5032173"/>
                </a:lnTo>
                <a:lnTo>
                  <a:pt x="0" y="503217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6172199" y="3419861"/>
            <a:ext cx="11807935" cy="10356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Reached out to Risk Management to revise the City’s volunteer liability waiver. </a:t>
            </a:r>
          </a:p>
        </p:txBody>
      </p:sp>
      <p:sp>
        <p:nvSpPr>
          <p:cNvPr id="12" name="TextBox 12"/>
          <p:cNvSpPr txBox="1"/>
          <p:nvPr/>
        </p:nvSpPr>
        <p:spPr>
          <a:xfrm>
            <a:off x="6172199" y="596651"/>
            <a:ext cx="11807935" cy="2257028"/>
          </a:xfrm>
          <a:prstGeom prst="rect">
            <a:avLst/>
          </a:prstGeom>
        </p:spPr>
        <p:txBody>
          <a:bodyPr lIns="0" tIns="0" rIns="0" bIns="0" rtlCol="0" anchor="t">
            <a:spAutoFit/>
          </a:bodyPr>
          <a:lstStyle/>
          <a:p>
            <a:pPr algn="l">
              <a:lnSpc>
                <a:spcPts val="4410"/>
              </a:lnSpc>
            </a:pPr>
            <a:r>
              <a:rPr lang="en-US" sz="4200" dirty="0">
                <a:solidFill>
                  <a:srgbClr val="B0DEAB"/>
                </a:solidFill>
                <a:latin typeface="+mj-lt"/>
                <a:ea typeface="Segoe UI 2"/>
                <a:cs typeface="Segoe UI 2"/>
                <a:sym typeface="Segoe UI 2"/>
              </a:rPr>
              <a:t>(</a:t>
            </a:r>
            <a:r>
              <a:rPr lang="en-US" sz="4200" dirty="0">
                <a:solidFill>
                  <a:srgbClr val="B0DEAB"/>
                </a:solidFill>
                <a:latin typeface="Segoe UI 2"/>
                <a:ea typeface="Segoe UI 2"/>
                <a:cs typeface="Segoe UI 2"/>
                <a:sym typeface="Segoe UI 2"/>
              </a:rPr>
              <a:t>Cont.</a:t>
            </a:r>
            <a:r>
              <a:rPr lang="en-US" sz="4200" dirty="0">
                <a:solidFill>
                  <a:srgbClr val="B0DEAB"/>
                </a:solidFill>
                <a:latin typeface="Calibri" panose="020F0502020204030204" pitchFamily="34" charset="0"/>
                <a:ea typeface="Calibri" panose="020F0502020204030204" pitchFamily="34" charset="0"/>
                <a:cs typeface="Calibri" panose="020F0502020204030204" pitchFamily="34" charset="0"/>
                <a:sym typeface="Segoe UI 2"/>
              </a:rPr>
              <a:t>)</a:t>
            </a:r>
            <a:r>
              <a:rPr lang="en-US" sz="4200" dirty="0">
                <a:solidFill>
                  <a:srgbClr val="B0DEAB"/>
                </a:solidFill>
                <a:latin typeface="Segoe UI 2"/>
                <a:ea typeface="Segoe UI 2"/>
                <a:cs typeface="Segoe UI 2"/>
                <a:sym typeface="Segoe UI 2"/>
              </a:rPr>
              <a:t> Action iv: Use responsive, antiracist processes to update library policies to equitably serve marginalized and historically underserved groups.</a:t>
            </a:r>
          </a:p>
        </p:txBody>
      </p:sp>
      <p:sp>
        <p:nvSpPr>
          <p:cNvPr id="13" name="TextBox 13"/>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B</a:t>
            </a:r>
          </a:p>
        </p:txBody>
      </p:sp>
      <p:sp>
        <p:nvSpPr>
          <p:cNvPr id="14" name="TextBox 14"/>
          <p:cNvSpPr txBox="1"/>
          <p:nvPr/>
        </p:nvSpPr>
        <p:spPr>
          <a:xfrm>
            <a:off x="6618063" y="4424519"/>
            <a:ext cx="6131476" cy="4741106"/>
          </a:xfrm>
          <a:prstGeom prst="rect">
            <a:avLst/>
          </a:prstGeom>
        </p:spPr>
        <p:txBody>
          <a:bodyPr lIns="0" tIns="0" rIns="0" bIns="0" rtlCol="0" anchor="t">
            <a:spAutoFit/>
          </a:bodyPr>
          <a:lstStyle/>
          <a:p>
            <a:pPr algn="l">
              <a:lnSpc>
                <a:spcPts val="3120"/>
              </a:lnSpc>
            </a:pPr>
            <a:endParaRPr dirty="0"/>
          </a:p>
          <a:p>
            <a:pPr marL="1036320" lvl="2" indent="-345440" algn="l">
              <a:lnSpc>
                <a:spcPts val="3120"/>
              </a:lnSpc>
              <a:buFont typeface="Arial"/>
              <a:buChar char="⚬"/>
            </a:pPr>
            <a:r>
              <a:rPr lang="en-US" sz="2400" dirty="0">
                <a:solidFill>
                  <a:srgbClr val="B0DEAB"/>
                </a:solidFill>
                <a:latin typeface="Segoe UI 2"/>
                <a:ea typeface="Segoe UI 2"/>
                <a:cs typeface="Segoe UI 2"/>
                <a:sym typeface="Segoe UI 2"/>
              </a:rPr>
              <a:t>The updated waiver changed “physically fit” to “I certify that there are no health-related reasons or problems which preclude my participation.”</a:t>
            </a:r>
          </a:p>
          <a:p>
            <a:pPr marL="1036320" lvl="2" indent="-345440" algn="l">
              <a:lnSpc>
                <a:spcPts val="3120"/>
              </a:lnSpc>
              <a:buFont typeface="Arial"/>
              <a:buChar char="⚬"/>
            </a:pPr>
            <a:r>
              <a:rPr lang="en-US" sz="2400" dirty="0">
                <a:solidFill>
                  <a:srgbClr val="B0DEAB"/>
                </a:solidFill>
                <a:latin typeface="Segoe UI 2"/>
                <a:ea typeface="Segoe UI 2"/>
                <a:cs typeface="Segoe UI 2"/>
                <a:sym typeface="Segoe UI 2"/>
              </a:rPr>
              <a:t>The updated waiver provided context to the photo release adding,            </a:t>
            </a:r>
            <a:br>
              <a:rPr lang="en-US" sz="2400" dirty="0">
                <a:solidFill>
                  <a:srgbClr val="B0DEAB"/>
                </a:solidFill>
                <a:latin typeface="Segoe UI 2"/>
                <a:ea typeface="Segoe UI 2"/>
                <a:cs typeface="Segoe UI 2"/>
                <a:sym typeface="Segoe UI 2"/>
              </a:rPr>
            </a:br>
            <a:r>
              <a:rPr lang="en-US" sz="2400" dirty="0">
                <a:solidFill>
                  <a:srgbClr val="B0DEAB"/>
                </a:solidFill>
                <a:latin typeface="Segoe UI 2"/>
                <a:ea typeface="Segoe UI 2"/>
                <a:cs typeface="Segoe UI 2"/>
                <a:sym typeface="Segoe UI 2"/>
              </a:rPr>
              <a:t>“I understand most volunteering happens in a public space. As with all public spaces, photography and videography may occur.”</a:t>
            </a:r>
          </a:p>
        </p:txBody>
      </p:sp>
      <p:sp>
        <p:nvSpPr>
          <p:cNvPr id="15" name="TextBox 15"/>
          <p:cNvSpPr txBox="1"/>
          <p:nvPr/>
        </p:nvSpPr>
        <p:spPr>
          <a:xfrm>
            <a:off x="743122" y="9554394"/>
            <a:ext cx="4525585" cy="413258"/>
          </a:xfrm>
          <a:prstGeom prst="rect">
            <a:avLst/>
          </a:prstGeom>
        </p:spPr>
        <p:txBody>
          <a:bodyPr lIns="0" tIns="0" rIns="0" bIns="0" rtlCol="0" anchor="t">
            <a:spAutoFit/>
          </a:bodyPr>
          <a:lstStyle/>
          <a:p>
            <a:pPr marL="0" lvl="0" indent="0" algn="ctr">
              <a:lnSpc>
                <a:spcPts val="3136"/>
              </a:lnSpc>
              <a:spcBef>
                <a:spcPct val="0"/>
              </a:spcBef>
            </a:pPr>
            <a:r>
              <a:rPr lang="en-US" sz="3200" spc="-128">
                <a:solidFill>
                  <a:srgbClr val="B0DEAB"/>
                </a:solidFill>
                <a:latin typeface="Segoe UI 2"/>
                <a:ea typeface="Segoe UI 2"/>
                <a:cs typeface="Segoe UI 2"/>
                <a:sym typeface="Segoe UI 2"/>
              </a:rPr>
              <a:t>Old</a:t>
            </a:r>
          </a:p>
        </p:txBody>
      </p:sp>
      <p:sp>
        <p:nvSpPr>
          <p:cNvPr id="16" name="TextBox 16"/>
          <p:cNvSpPr txBox="1"/>
          <p:nvPr/>
        </p:nvSpPr>
        <p:spPr>
          <a:xfrm>
            <a:off x="13092233" y="9554394"/>
            <a:ext cx="4525585" cy="413258"/>
          </a:xfrm>
          <a:prstGeom prst="rect">
            <a:avLst/>
          </a:prstGeom>
        </p:spPr>
        <p:txBody>
          <a:bodyPr lIns="0" tIns="0" rIns="0" bIns="0" rtlCol="0" anchor="t">
            <a:spAutoFit/>
          </a:bodyPr>
          <a:lstStyle/>
          <a:p>
            <a:pPr marL="0" lvl="0" indent="0" algn="ctr">
              <a:lnSpc>
                <a:spcPts val="3136"/>
              </a:lnSpc>
              <a:spcBef>
                <a:spcPct val="0"/>
              </a:spcBef>
            </a:pPr>
            <a:r>
              <a:rPr lang="en-US" sz="3200" spc="-128">
                <a:solidFill>
                  <a:srgbClr val="B0DEAB"/>
                </a:solidFill>
                <a:latin typeface="Segoe UI 2"/>
                <a:ea typeface="Segoe UI 2"/>
                <a:cs typeface="Segoe UI 2"/>
                <a:sym typeface="Segoe UI 2"/>
              </a:rPr>
              <a:t>New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D7D"/>
        </a:solidFill>
        <a:effectLst/>
      </p:bgPr>
    </p:bg>
    <p:spTree>
      <p:nvGrpSpPr>
        <p:cNvPr id="1" name=""/>
        <p:cNvGrpSpPr/>
        <p:nvPr/>
      </p:nvGrpSpPr>
      <p:grpSpPr>
        <a:xfrm>
          <a:off x="0" y="0"/>
          <a:ext cx="0" cy="0"/>
          <a:chOff x="0" y="0"/>
          <a:chExt cx="0" cy="0"/>
        </a:xfrm>
      </p:grpSpPr>
      <p:sp>
        <p:nvSpPr>
          <p:cNvPr id="2" name="AutoShape 2"/>
          <p:cNvSpPr/>
          <p:nvPr/>
        </p:nvSpPr>
        <p:spPr>
          <a:xfrm>
            <a:off x="6045702" y="3157924"/>
            <a:ext cx="11543366" cy="0"/>
          </a:xfrm>
          <a:prstGeom prst="line">
            <a:avLst/>
          </a:prstGeom>
          <a:ln w="9525" cap="flat">
            <a:solidFill>
              <a:srgbClr val="CBE6C8"/>
            </a:solidFill>
            <a:prstDash val="solid"/>
            <a:headEnd type="none" w="sm" len="sm"/>
            <a:tailEnd type="none" w="sm" len="sm"/>
          </a:ln>
        </p:spPr>
        <p:txBody>
          <a:bodyPr/>
          <a:lstStyle/>
          <a:p>
            <a:endParaRPr lang="en-US"/>
          </a:p>
        </p:txBody>
      </p:sp>
      <p:sp>
        <p:nvSpPr>
          <p:cNvPr id="3" name="Freeform 3"/>
          <p:cNvSpPr/>
          <p:nvPr/>
        </p:nvSpPr>
        <p:spPr>
          <a:xfrm>
            <a:off x="11479310" y="5390001"/>
            <a:ext cx="5779990" cy="3743264"/>
          </a:xfrm>
          <a:custGeom>
            <a:avLst/>
            <a:gdLst/>
            <a:ahLst/>
            <a:cxnLst/>
            <a:rect l="l" t="t" r="r" b="b"/>
            <a:pathLst>
              <a:path w="5779990" h="3743264">
                <a:moveTo>
                  <a:pt x="0" y="0"/>
                </a:moveTo>
                <a:lnTo>
                  <a:pt x="5779990" y="0"/>
                </a:lnTo>
                <a:lnTo>
                  <a:pt x="5779990" y="3743264"/>
                </a:lnTo>
                <a:lnTo>
                  <a:pt x="0" y="3743264"/>
                </a:lnTo>
                <a:lnTo>
                  <a:pt x="0" y="0"/>
                </a:lnTo>
                <a:close/>
              </a:path>
            </a:pathLst>
          </a:custGeom>
          <a:blipFill>
            <a:blip r:embed="rId2"/>
            <a:stretch>
              <a:fillRect l="-3007" r="-3498"/>
            </a:stretch>
          </a:blipFill>
        </p:spPr>
        <p:txBody>
          <a:bodyPr/>
          <a:lstStyle/>
          <a:p>
            <a:endParaRPr lang="en-US"/>
          </a:p>
        </p:txBody>
      </p:sp>
      <p:sp>
        <p:nvSpPr>
          <p:cNvPr id="4" name="Freeform 4"/>
          <p:cNvSpPr/>
          <p:nvPr/>
        </p:nvSpPr>
        <p:spPr>
          <a:xfrm>
            <a:off x="561991" y="4831679"/>
            <a:ext cx="4103409" cy="4551165"/>
          </a:xfrm>
          <a:custGeom>
            <a:avLst/>
            <a:gdLst/>
            <a:ahLst/>
            <a:cxnLst/>
            <a:rect l="l" t="t" r="r" b="b"/>
            <a:pathLst>
              <a:path w="4103409" h="4551165">
                <a:moveTo>
                  <a:pt x="0" y="0"/>
                </a:moveTo>
                <a:lnTo>
                  <a:pt x="4103409" y="0"/>
                </a:lnTo>
                <a:lnTo>
                  <a:pt x="4103409" y="4551165"/>
                </a:lnTo>
                <a:lnTo>
                  <a:pt x="0" y="455116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6172199" y="596651"/>
            <a:ext cx="11807935" cy="2257028"/>
          </a:xfrm>
          <a:prstGeom prst="rect">
            <a:avLst/>
          </a:prstGeom>
        </p:spPr>
        <p:txBody>
          <a:bodyPr lIns="0" tIns="0" rIns="0" bIns="0" rtlCol="0" anchor="t">
            <a:spAutoFit/>
          </a:bodyPr>
          <a:lstStyle/>
          <a:p>
            <a:pPr>
              <a:lnSpc>
                <a:spcPts val="4410"/>
              </a:lnSpc>
            </a:pPr>
            <a:r>
              <a:rPr lang="en-US" sz="4200" dirty="0">
                <a:solidFill>
                  <a:srgbClr val="B0DEAB"/>
                </a:solidFill>
                <a:ea typeface="Segoe UI 2"/>
                <a:cs typeface="Segoe UI 2"/>
                <a:sym typeface="Segoe UI 2"/>
              </a:rPr>
              <a:t>(</a:t>
            </a:r>
            <a:r>
              <a:rPr lang="en-US" sz="4200" dirty="0">
                <a:solidFill>
                  <a:srgbClr val="B0DEAB"/>
                </a:solidFill>
                <a:latin typeface="Segoe UI 2"/>
                <a:ea typeface="Segoe UI 2"/>
                <a:cs typeface="Segoe UI 2"/>
                <a:sym typeface="Segoe UI 2"/>
              </a:rPr>
              <a:t>Cont.</a:t>
            </a:r>
            <a:r>
              <a:rPr lang="en-US" sz="4200" dirty="0">
                <a:solidFill>
                  <a:srgbClr val="B0DEAB"/>
                </a:solidFill>
                <a:latin typeface="Calibri" panose="020F0502020204030204" pitchFamily="34" charset="0"/>
                <a:ea typeface="Calibri" panose="020F0502020204030204" pitchFamily="34" charset="0"/>
                <a:cs typeface="Calibri" panose="020F0502020204030204" pitchFamily="34" charset="0"/>
                <a:sym typeface="Segoe UI 2"/>
              </a:rPr>
              <a:t>)</a:t>
            </a:r>
            <a:r>
              <a:rPr lang="en-US" sz="4200" dirty="0">
                <a:solidFill>
                  <a:srgbClr val="B0DEAB"/>
                </a:solidFill>
                <a:latin typeface="Segoe UI 2"/>
                <a:ea typeface="Segoe UI 2"/>
                <a:cs typeface="Segoe UI 2"/>
                <a:sym typeface="Segoe UI 2"/>
              </a:rPr>
              <a:t> Action iv: Use responsive, antiracist processes to update library policies to equitably serve marginalized and historically underserved groups.</a:t>
            </a:r>
          </a:p>
        </p:txBody>
      </p:sp>
      <p:sp>
        <p:nvSpPr>
          <p:cNvPr id="6" name="TextBox 6"/>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B0DEAB"/>
                </a:solidFill>
                <a:latin typeface="Segoe UI 2"/>
                <a:ea typeface="Segoe UI 2"/>
                <a:cs typeface="Segoe UI 2"/>
                <a:sym typeface="Segoe UI 2"/>
              </a:rPr>
              <a:t>Strategic</a:t>
            </a:r>
          </a:p>
          <a:p>
            <a:pPr algn="ctr">
              <a:lnSpc>
                <a:spcPts val="7839"/>
              </a:lnSpc>
            </a:pPr>
            <a:r>
              <a:rPr lang="en-US" sz="7999" spc="-319">
                <a:solidFill>
                  <a:srgbClr val="B0DEAB"/>
                </a:solidFill>
                <a:latin typeface="Segoe UI 2"/>
                <a:ea typeface="Segoe UI 2"/>
                <a:cs typeface="Segoe UI 2"/>
                <a:sym typeface="Segoe UI 2"/>
              </a:rPr>
              <a:t>Priority</a:t>
            </a:r>
          </a:p>
          <a:p>
            <a:pPr algn="ctr">
              <a:lnSpc>
                <a:spcPts val="5880"/>
              </a:lnSpc>
            </a:pPr>
            <a:endParaRPr lang="en-US" sz="7999" spc="-319">
              <a:solidFill>
                <a:srgbClr val="B0DEAB"/>
              </a:solidFill>
              <a:latin typeface="Segoe UI 2"/>
              <a:ea typeface="Segoe UI 2"/>
              <a:cs typeface="Segoe UI 2"/>
              <a:sym typeface="Segoe UI 2"/>
            </a:endParaRPr>
          </a:p>
          <a:p>
            <a:pPr marL="0" lvl="0" indent="0" algn="ctr">
              <a:lnSpc>
                <a:spcPts val="5880"/>
              </a:lnSpc>
              <a:spcBef>
                <a:spcPct val="0"/>
              </a:spcBef>
            </a:pPr>
            <a:r>
              <a:rPr lang="en-US" sz="6000" spc="-240">
                <a:solidFill>
                  <a:srgbClr val="FFFFFF"/>
                </a:solidFill>
                <a:latin typeface="Segoe UI 2"/>
                <a:ea typeface="Segoe UI 2"/>
                <a:cs typeface="Segoe UI 2"/>
                <a:sym typeface="Segoe UI 2"/>
              </a:rPr>
              <a:t>Objective B</a:t>
            </a:r>
          </a:p>
        </p:txBody>
      </p:sp>
      <p:sp>
        <p:nvSpPr>
          <p:cNvPr id="7" name="TextBox 7"/>
          <p:cNvSpPr txBox="1"/>
          <p:nvPr/>
        </p:nvSpPr>
        <p:spPr>
          <a:xfrm>
            <a:off x="6172199" y="3830441"/>
            <a:ext cx="11416869" cy="1559560"/>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Changed the volunteer onboarding procedures to allow initial communication in either written or spoken format.</a:t>
            </a:r>
          </a:p>
          <a:p>
            <a:pPr algn="l">
              <a:lnSpc>
                <a:spcPts val="4160"/>
              </a:lnSpc>
            </a:pPr>
            <a:endParaRPr lang="en-US" sz="3200">
              <a:solidFill>
                <a:srgbClr val="B0DEAB"/>
              </a:solidFill>
              <a:latin typeface="Segoe UI 2"/>
              <a:ea typeface="Segoe UI 2"/>
              <a:cs typeface="Segoe UI 2"/>
              <a:sym typeface="Segoe UI 2"/>
            </a:endParaRPr>
          </a:p>
        </p:txBody>
      </p:sp>
      <p:sp>
        <p:nvSpPr>
          <p:cNvPr id="8" name="TextBox 8"/>
          <p:cNvSpPr txBox="1"/>
          <p:nvPr/>
        </p:nvSpPr>
        <p:spPr>
          <a:xfrm>
            <a:off x="6172199" y="5361426"/>
            <a:ext cx="4707245" cy="3131185"/>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B0DEAB"/>
                </a:solidFill>
                <a:latin typeface="Segoe UI 2"/>
                <a:ea typeface="Segoe UI 2"/>
                <a:cs typeface="Segoe UI 2"/>
                <a:sym typeface="Segoe UI 2"/>
              </a:rPr>
              <a:t>Introduced interest forms for new volunteer positions, so opportunities are no longer first-come, first-serve.</a:t>
            </a:r>
          </a:p>
        </p:txBody>
      </p:sp>
      <p:grpSp>
        <p:nvGrpSpPr>
          <p:cNvPr id="9" name="Group 9"/>
          <p:cNvGrpSpPr/>
          <p:nvPr/>
        </p:nvGrpSpPr>
        <p:grpSpPr>
          <a:xfrm>
            <a:off x="263544" y="6592040"/>
            <a:ext cx="4700304" cy="1028942"/>
            <a:chOff x="0" y="0"/>
            <a:chExt cx="1259526" cy="275722"/>
          </a:xfrm>
        </p:grpSpPr>
        <p:sp>
          <p:nvSpPr>
            <p:cNvPr id="10" name="Freeform 10"/>
            <p:cNvSpPr/>
            <p:nvPr/>
          </p:nvSpPr>
          <p:spPr>
            <a:xfrm>
              <a:off x="0" y="0"/>
              <a:ext cx="1259526" cy="275722"/>
            </a:xfrm>
            <a:custGeom>
              <a:avLst/>
              <a:gdLst/>
              <a:ahLst/>
              <a:cxnLst/>
              <a:rect l="l" t="t" r="r" b="b"/>
              <a:pathLst>
                <a:path w="1259526" h="275722">
                  <a:moveTo>
                    <a:pt x="84003" y="0"/>
                  </a:moveTo>
                  <a:lnTo>
                    <a:pt x="1175523" y="0"/>
                  </a:lnTo>
                  <a:cubicBezTo>
                    <a:pt x="1221917" y="0"/>
                    <a:pt x="1259526" y="37609"/>
                    <a:pt x="1259526" y="84003"/>
                  </a:cubicBezTo>
                  <a:lnTo>
                    <a:pt x="1259526" y="191720"/>
                  </a:lnTo>
                  <a:cubicBezTo>
                    <a:pt x="1259526" y="213999"/>
                    <a:pt x="1250676" y="235365"/>
                    <a:pt x="1234922" y="251119"/>
                  </a:cubicBezTo>
                  <a:cubicBezTo>
                    <a:pt x="1219169" y="266872"/>
                    <a:pt x="1197802" y="275722"/>
                    <a:pt x="1175523" y="275722"/>
                  </a:cubicBezTo>
                  <a:lnTo>
                    <a:pt x="84003" y="275722"/>
                  </a:lnTo>
                  <a:cubicBezTo>
                    <a:pt x="37609" y="275722"/>
                    <a:pt x="0" y="238113"/>
                    <a:pt x="0" y="191720"/>
                  </a:cubicBezTo>
                  <a:lnTo>
                    <a:pt x="0" y="84003"/>
                  </a:lnTo>
                  <a:cubicBezTo>
                    <a:pt x="0" y="37609"/>
                    <a:pt x="37609" y="0"/>
                    <a:pt x="84003" y="0"/>
                  </a:cubicBezTo>
                  <a:close/>
                </a:path>
              </a:pathLst>
            </a:custGeom>
            <a:solidFill>
              <a:srgbClr val="FFFFFF"/>
            </a:solidFill>
            <a:ln w="38100" cap="rnd">
              <a:solidFill>
                <a:srgbClr val="000000"/>
              </a:solidFill>
              <a:prstDash val="solid"/>
              <a:round/>
            </a:ln>
          </p:spPr>
          <p:txBody>
            <a:bodyPr/>
            <a:lstStyle/>
            <a:p>
              <a:endParaRPr lang="en-US"/>
            </a:p>
          </p:txBody>
        </p:sp>
        <p:sp>
          <p:nvSpPr>
            <p:cNvPr id="11" name="TextBox 11"/>
            <p:cNvSpPr txBox="1"/>
            <p:nvPr/>
          </p:nvSpPr>
          <p:spPr>
            <a:xfrm>
              <a:off x="0" y="-47625"/>
              <a:ext cx="1259526" cy="323347"/>
            </a:xfrm>
            <a:prstGeom prst="rect">
              <a:avLst/>
            </a:prstGeom>
          </p:spPr>
          <p:txBody>
            <a:bodyPr lIns="49929" tIns="49929" rIns="49929" bIns="49929" rtlCol="0" anchor="ctr"/>
            <a:lstStyle/>
            <a:p>
              <a:pPr algn="ctr">
                <a:lnSpc>
                  <a:spcPts val="3359"/>
                </a:lnSpc>
              </a:pPr>
              <a:r>
                <a:rPr lang="en-US" sz="2400">
                  <a:solidFill>
                    <a:srgbClr val="000000"/>
                  </a:solidFill>
                  <a:latin typeface="Segoe UI 2"/>
                  <a:ea typeface="Segoe UI 2"/>
                  <a:cs typeface="Segoe UI 2"/>
                  <a:sym typeface="Segoe UI 2"/>
                </a:rPr>
                <a:t>...let me know if you’d prefer to connect by email or phone...</a:t>
              </a:r>
            </a:p>
          </p:txBody>
        </p:sp>
      </p:grpSp>
      <p:grpSp>
        <p:nvGrpSpPr>
          <p:cNvPr id="12" name="Group 12"/>
          <p:cNvGrpSpPr/>
          <p:nvPr/>
        </p:nvGrpSpPr>
        <p:grpSpPr>
          <a:xfrm>
            <a:off x="11880634" y="5962709"/>
            <a:ext cx="4866468" cy="810418"/>
            <a:chOff x="0" y="0"/>
            <a:chExt cx="1304053" cy="217165"/>
          </a:xfrm>
        </p:grpSpPr>
        <p:sp>
          <p:nvSpPr>
            <p:cNvPr id="13" name="Freeform 13"/>
            <p:cNvSpPr/>
            <p:nvPr/>
          </p:nvSpPr>
          <p:spPr>
            <a:xfrm>
              <a:off x="0" y="0"/>
              <a:ext cx="1304053" cy="217165"/>
            </a:xfrm>
            <a:custGeom>
              <a:avLst/>
              <a:gdLst/>
              <a:ahLst/>
              <a:cxnLst/>
              <a:rect l="l" t="t" r="r" b="b"/>
              <a:pathLst>
                <a:path w="1304053" h="217165">
                  <a:moveTo>
                    <a:pt x="81134" y="0"/>
                  </a:moveTo>
                  <a:lnTo>
                    <a:pt x="1222918" y="0"/>
                  </a:lnTo>
                  <a:cubicBezTo>
                    <a:pt x="1267728" y="0"/>
                    <a:pt x="1304053" y="36325"/>
                    <a:pt x="1304053" y="81134"/>
                  </a:cubicBezTo>
                  <a:lnTo>
                    <a:pt x="1304053" y="136031"/>
                  </a:lnTo>
                  <a:cubicBezTo>
                    <a:pt x="1304053" y="180840"/>
                    <a:pt x="1267728" y="217165"/>
                    <a:pt x="1222918" y="217165"/>
                  </a:cubicBezTo>
                  <a:lnTo>
                    <a:pt x="81134" y="217165"/>
                  </a:lnTo>
                  <a:cubicBezTo>
                    <a:pt x="36325" y="217165"/>
                    <a:pt x="0" y="180840"/>
                    <a:pt x="0" y="136031"/>
                  </a:cubicBezTo>
                  <a:lnTo>
                    <a:pt x="0" y="81134"/>
                  </a:lnTo>
                  <a:cubicBezTo>
                    <a:pt x="0" y="36325"/>
                    <a:pt x="36325" y="0"/>
                    <a:pt x="81134" y="0"/>
                  </a:cubicBezTo>
                  <a:close/>
                </a:path>
              </a:pathLst>
            </a:custGeom>
            <a:solidFill>
              <a:srgbClr val="FFFFFF"/>
            </a:solidFill>
            <a:ln w="38100" cap="rnd">
              <a:solidFill>
                <a:srgbClr val="000000"/>
              </a:solidFill>
              <a:prstDash val="solid"/>
              <a:round/>
            </a:ln>
          </p:spPr>
          <p:txBody>
            <a:bodyPr/>
            <a:lstStyle/>
            <a:p>
              <a:endParaRPr lang="en-US"/>
            </a:p>
          </p:txBody>
        </p:sp>
        <p:sp>
          <p:nvSpPr>
            <p:cNvPr id="14" name="TextBox 14"/>
            <p:cNvSpPr txBox="1"/>
            <p:nvPr/>
          </p:nvSpPr>
          <p:spPr>
            <a:xfrm>
              <a:off x="0" y="-38100"/>
              <a:ext cx="1304053" cy="255265"/>
            </a:xfrm>
            <a:prstGeom prst="rect">
              <a:avLst/>
            </a:prstGeom>
          </p:spPr>
          <p:txBody>
            <a:bodyPr lIns="49929" tIns="49929" rIns="49929" bIns="49929" rtlCol="0" anchor="ctr"/>
            <a:lstStyle/>
            <a:p>
              <a:pPr algn="ctr">
                <a:lnSpc>
                  <a:spcPts val="3359"/>
                </a:lnSpc>
              </a:pPr>
              <a:r>
                <a:rPr lang="en-US" sz="2400" b="1">
                  <a:solidFill>
                    <a:srgbClr val="000000"/>
                  </a:solidFill>
                  <a:latin typeface="Canva Sans Bold"/>
                  <a:ea typeface="Canva Sans Bold"/>
                  <a:cs typeface="Canva Sans Bold"/>
                  <a:sym typeface="Canva Sans Bold"/>
                </a:rPr>
                <a:t>Program Support Interest Form</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6C8"/>
        </a:solidFill>
        <a:effectLst/>
      </p:bgPr>
    </p:bg>
    <p:spTree>
      <p:nvGrpSpPr>
        <p:cNvPr id="1" name=""/>
        <p:cNvGrpSpPr/>
        <p:nvPr/>
      </p:nvGrpSpPr>
      <p:grpSpPr>
        <a:xfrm>
          <a:off x="0" y="0"/>
          <a:ext cx="0" cy="0"/>
          <a:chOff x="0" y="0"/>
          <a:chExt cx="0" cy="0"/>
        </a:xfrm>
      </p:grpSpPr>
      <p:sp>
        <p:nvSpPr>
          <p:cNvPr id="2" name="Freeform 2"/>
          <p:cNvSpPr/>
          <p:nvPr/>
        </p:nvSpPr>
        <p:spPr>
          <a:xfrm>
            <a:off x="0" y="2715011"/>
            <a:ext cx="18389835" cy="18389835"/>
          </a:xfrm>
          <a:custGeom>
            <a:avLst/>
            <a:gdLst/>
            <a:ahLst/>
            <a:cxnLst/>
            <a:rect l="l" t="t" r="r" b="b"/>
            <a:pathLst>
              <a:path w="18389835" h="18389835">
                <a:moveTo>
                  <a:pt x="0" y="0"/>
                </a:moveTo>
                <a:lnTo>
                  <a:pt x="18389835" y="0"/>
                </a:lnTo>
                <a:lnTo>
                  <a:pt x="18389835" y="18389835"/>
                </a:lnTo>
                <a:lnTo>
                  <a:pt x="0" y="18389835"/>
                </a:lnTo>
                <a:lnTo>
                  <a:pt x="0" y="0"/>
                </a:lnTo>
                <a:close/>
              </a:path>
            </a:pathLst>
          </a:custGeom>
          <a:blipFill>
            <a:blip>
              <a:alphaModFix amt="7999"/>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AutoShape 3"/>
          <p:cNvSpPr/>
          <p:nvPr/>
        </p:nvSpPr>
        <p:spPr>
          <a:xfrm>
            <a:off x="6045702" y="2715011"/>
            <a:ext cx="11543366" cy="0"/>
          </a:xfrm>
          <a:prstGeom prst="line">
            <a:avLst/>
          </a:prstGeom>
          <a:ln w="9525" cap="flat">
            <a:solidFill>
              <a:srgbClr val="003D7D"/>
            </a:solidFill>
            <a:prstDash val="solid"/>
            <a:headEnd type="none" w="sm" len="sm"/>
            <a:tailEnd type="none" w="sm" len="sm"/>
          </a:ln>
        </p:spPr>
        <p:txBody>
          <a:bodyPr/>
          <a:lstStyle/>
          <a:p>
            <a:endParaRPr lang="en-US"/>
          </a:p>
        </p:txBody>
      </p:sp>
      <p:sp>
        <p:nvSpPr>
          <p:cNvPr id="4" name="Freeform 4"/>
          <p:cNvSpPr/>
          <p:nvPr/>
        </p:nvSpPr>
        <p:spPr>
          <a:xfrm>
            <a:off x="561991" y="5363536"/>
            <a:ext cx="3783082" cy="3683776"/>
          </a:xfrm>
          <a:custGeom>
            <a:avLst/>
            <a:gdLst/>
            <a:ahLst/>
            <a:cxnLst/>
            <a:rect l="l" t="t" r="r" b="b"/>
            <a:pathLst>
              <a:path w="3783082" h="3683776">
                <a:moveTo>
                  <a:pt x="0" y="0"/>
                </a:moveTo>
                <a:lnTo>
                  <a:pt x="3783083" y="0"/>
                </a:lnTo>
                <a:lnTo>
                  <a:pt x="3783083" y="3683776"/>
                </a:lnTo>
                <a:lnTo>
                  <a:pt x="0" y="36837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561991" y="542412"/>
            <a:ext cx="3783082" cy="3491229"/>
          </a:xfrm>
          <a:prstGeom prst="rect">
            <a:avLst/>
          </a:prstGeom>
        </p:spPr>
        <p:txBody>
          <a:bodyPr lIns="0" tIns="0" rIns="0" bIns="0" rtlCol="0" anchor="t">
            <a:spAutoFit/>
          </a:bodyPr>
          <a:lstStyle/>
          <a:p>
            <a:pPr algn="ctr">
              <a:lnSpc>
                <a:spcPts val="7839"/>
              </a:lnSpc>
            </a:pPr>
            <a:r>
              <a:rPr lang="en-US" sz="7999" spc="-319">
                <a:solidFill>
                  <a:srgbClr val="023D7D"/>
                </a:solidFill>
                <a:latin typeface="Segoe UI 2"/>
                <a:ea typeface="Segoe UI 2"/>
                <a:cs typeface="Segoe UI 2"/>
                <a:sym typeface="Segoe UI 2"/>
              </a:rPr>
              <a:t>Strategic</a:t>
            </a:r>
          </a:p>
          <a:p>
            <a:pPr algn="ctr">
              <a:lnSpc>
                <a:spcPts val="7839"/>
              </a:lnSpc>
            </a:pPr>
            <a:r>
              <a:rPr lang="en-US" sz="7999" spc="-319">
                <a:solidFill>
                  <a:srgbClr val="023D7D"/>
                </a:solidFill>
                <a:latin typeface="Segoe UI 2"/>
                <a:ea typeface="Segoe UI 2"/>
                <a:cs typeface="Segoe UI 2"/>
                <a:sym typeface="Segoe UI 2"/>
              </a:rPr>
              <a:t>Priority</a:t>
            </a:r>
          </a:p>
          <a:p>
            <a:pPr algn="ctr">
              <a:lnSpc>
                <a:spcPts val="5880"/>
              </a:lnSpc>
            </a:pPr>
            <a:endParaRPr lang="en-US" sz="7999" spc="-319">
              <a:solidFill>
                <a:srgbClr val="023D7D"/>
              </a:solidFill>
              <a:latin typeface="Segoe UI 2"/>
              <a:ea typeface="Segoe UI 2"/>
              <a:cs typeface="Segoe UI 2"/>
              <a:sym typeface="Segoe UI 2"/>
            </a:endParaRPr>
          </a:p>
          <a:p>
            <a:pPr marL="0" lvl="0" indent="0" algn="ctr">
              <a:lnSpc>
                <a:spcPts val="5880"/>
              </a:lnSpc>
              <a:spcBef>
                <a:spcPct val="0"/>
              </a:spcBef>
            </a:pPr>
            <a:r>
              <a:rPr lang="en-US" sz="6000" spc="-240">
                <a:solidFill>
                  <a:srgbClr val="61372F"/>
                </a:solidFill>
                <a:latin typeface="Segoe UI 2"/>
                <a:ea typeface="Segoe UI 2"/>
                <a:cs typeface="Segoe UI 2"/>
                <a:sym typeface="Segoe UI 2"/>
              </a:rPr>
              <a:t>Objective C</a:t>
            </a:r>
          </a:p>
        </p:txBody>
      </p:sp>
      <p:sp>
        <p:nvSpPr>
          <p:cNvPr id="6" name="TextBox 6"/>
          <p:cNvSpPr txBox="1"/>
          <p:nvPr/>
        </p:nvSpPr>
        <p:spPr>
          <a:xfrm>
            <a:off x="6045702" y="638191"/>
            <a:ext cx="11543366" cy="1970597"/>
          </a:xfrm>
          <a:prstGeom prst="rect">
            <a:avLst/>
          </a:prstGeom>
        </p:spPr>
        <p:txBody>
          <a:bodyPr lIns="0" tIns="0" rIns="0" bIns="0" rtlCol="0" anchor="t">
            <a:spAutoFit/>
          </a:bodyPr>
          <a:lstStyle/>
          <a:p>
            <a:pPr marL="0" lvl="0" indent="0" algn="l">
              <a:lnSpc>
                <a:spcPts val="5121"/>
              </a:lnSpc>
            </a:pPr>
            <a:r>
              <a:rPr lang="en-US" sz="4924">
                <a:solidFill>
                  <a:srgbClr val="61372F"/>
                </a:solidFill>
                <a:latin typeface="Segoe UI 2"/>
                <a:ea typeface="Segoe UI 2"/>
                <a:cs typeface="Segoe UI 2"/>
                <a:sym typeface="Segoe UI 2"/>
              </a:rPr>
              <a:t>“The library uses robust, responsive internal and external communication to increase community engagement.”</a:t>
            </a:r>
          </a:p>
        </p:txBody>
      </p:sp>
      <p:sp>
        <p:nvSpPr>
          <p:cNvPr id="7" name="TextBox 7"/>
          <p:cNvSpPr txBox="1"/>
          <p:nvPr/>
        </p:nvSpPr>
        <p:spPr>
          <a:xfrm>
            <a:off x="6172199" y="3073726"/>
            <a:ext cx="11543366" cy="2232660"/>
          </a:xfrm>
          <a:prstGeom prst="rect">
            <a:avLst/>
          </a:prstGeom>
        </p:spPr>
        <p:txBody>
          <a:bodyPr lIns="0" tIns="0" rIns="0" bIns="0" rtlCol="0" anchor="t">
            <a:spAutoFit/>
          </a:bodyPr>
          <a:lstStyle/>
          <a:p>
            <a:pPr algn="l">
              <a:lnSpc>
                <a:spcPts val="4410"/>
              </a:lnSpc>
            </a:pPr>
            <a:r>
              <a:rPr lang="en-US" sz="4200">
                <a:solidFill>
                  <a:srgbClr val="023D7D"/>
                </a:solidFill>
                <a:latin typeface="Segoe UI 2"/>
                <a:ea typeface="Segoe UI 2"/>
                <a:cs typeface="Segoe UI 2"/>
                <a:sym typeface="Segoe UI 2"/>
              </a:rPr>
              <a:t>Action ii: Assess internal communication and develop a plan to improve collective team knowledge while incorporating opportunities for dialog and collaboration.</a:t>
            </a:r>
          </a:p>
        </p:txBody>
      </p:sp>
      <p:sp>
        <p:nvSpPr>
          <p:cNvPr id="8" name="TextBox 8"/>
          <p:cNvSpPr txBox="1"/>
          <p:nvPr/>
        </p:nvSpPr>
        <p:spPr>
          <a:xfrm>
            <a:off x="6045702" y="5501825"/>
            <a:ext cx="11543366" cy="3655060"/>
          </a:xfrm>
          <a:prstGeom prst="rect">
            <a:avLst/>
          </a:prstGeom>
        </p:spPr>
        <p:txBody>
          <a:bodyPr lIns="0" tIns="0" rIns="0" bIns="0" rtlCol="0" anchor="t">
            <a:spAutoFit/>
          </a:bodyPr>
          <a:lstStyle/>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Welcomed XXX volunteers at April’s appreciation event.</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Sent XXX volunteer appreciation cards signed by staff.</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Sent three all-volunteer emails.</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Collaborated with the Communication and Outreach Coord. for social media posts about National Volunteer Week.</a:t>
            </a:r>
          </a:p>
          <a:p>
            <a:pPr marL="690881" lvl="1" indent="-345440" algn="l">
              <a:lnSpc>
                <a:spcPts val="4160"/>
              </a:lnSpc>
              <a:buFont typeface="Arial"/>
              <a:buChar char="•"/>
            </a:pPr>
            <a:r>
              <a:rPr lang="en-US" sz="3200">
                <a:solidFill>
                  <a:srgbClr val="023D7D"/>
                </a:solidFill>
                <a:latin typeface="Segoe UI 2"/>
                <a:ea typeface="Segoe UI 2"/>
                <a:cs typeface="Segoe UI 2"/>
                <a:sym typeface="Segoe UI 2"/>
              </a:rPr>
              <a:t>Updated Volunteer Central and volunteer bulletin boards to enhance internal communication.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1994</Words>
  <Application>Microsoft Office PowerPoint</Application>
  <PresentationFormat>Custom</PresentationFormat>
  <Paragraphs>304</Paragraphs>
  <Slides>25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Segoe UI 2</vt:lpstr>
      <vt:lpstr>Canva Sans Bold</vt:lpstr>
      <vt:lpstr>Aptos</vt:lpstr>
      <vt:lpstr>Arial</vt:lpstr>
      <vt:lpstr>Canva Sans</vt:lpstr>
      <vt:lpstr>Calibri</vt:lpstr>
      <vt:lpstr>Bakerie</vt:lpstr>
      <vt:lpstr>Canva Sans Italics</vt:lpstr>
      <vt:lpstr>Segoe UI 3</vt:lpstr>
      <vt:lpstr>Segoe UI 1</vt:lpstr>
      <vt:lpstr>Garet</vt:lpstr>
      <vt:lpstr>Times New Roman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Redacted Volunteer Program Quarterly Report Q1 25/26</dc:title>
  <cp:lastModifiedBy>Becca Reyes-Geislinger</cp:lastModifiedBy>
  <cp:revision>3</cp:revision>
  <dcterms:created xsi:type="dcterms:W3CDTF">2006-08-16T00:00:00Z</dcterms:created>
  <dcterms:modified xsi:type="dcterms:W3CDTF">2026-06-03T19:05:37Z</dcterms:modified>
  <dc:identifier>DAHLiucXcb8</dc:identifier>
</cp:coreProperties>
</file>