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56" r:id="rId2"/>
    <p:sldId id="262" r:id="rId3"/>
    <p:sldId id="257" r:id="rId4"/>
    <p:sldId id="258" r:id="rId5"/>
    <p:sldId id="267" r:id="rId6"/>
    <p:sldId id="265" r:id="rId7"/>
    <p:sldId id="259" r:id="rId8"/>
    <p:sldId id="266" r:id="rId9"/>
    <p:sldId id="260" r:id="rId10"/>
    <p:sldId id="261" r:id="rId11"/>
    <p:sldId id="268" r:id="rId12"/>
  </p:sldIdLst>
  <p:sldSz cx="12192000" cy="6858000"/>
  <p:notesSz cx="7010400" cy="9296400"/>
  <p:defaultTextStyle>
    <a:defPPr>
      <a:defRPr lang="en-US"/>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AEE"/>
    <a:srgbClr val="A55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8" y="1122363"/>
            <a:ext cx="9001463"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78" y="3602038"/>
            <a:ext cx="9001463" cy="1655762"/>
          </a:xfrm>
        </p:spPr>
        <p:txBody>
          <a:bodyPr/>
          <a:lstStyle>
            <a:lvl1pPr marL="0" indent="0" algn="ctr">
              <a:buNone/>
              <a:defRPr sz="2400"/>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60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84"/>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7" y="621334"/>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802" y="5108728"/>
            <a:ext cx="10365999" cy="682472"/>
          </a:xfrm>
        </p:spPr>
        <p:txBody>
          <a:bodyPr>
            <a:normAutofit/>
          </a:bodyPr>
          <a:lstStyle>
            <a:lvl1pPr marL="0" indent="0" algn="ctr">
              <a:buNone/>
              <a:defRPr sz="18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916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0" y="609613"/>
            <a:ext cx="10353763"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805" y="4204820"/>
            <a:ext cx="10353761" cy="1592186"/>
          </a:xfrm>
        </p:spPr>
        <p:txBody>
          <a:bodyPr anchor="ctr"/>
          <a:lstStyle>
            <a:lvl1pPr marL="0" indent="0" algn="ctr">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789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8" y="3610032"/>
            <a:ext cx="8752299" cy="426812"/>
          </a:xfrm>
        </p:spPr>
        <p:txBody>
          <a:bodyPr anchor="t">
            <a:normAutofit/>
          </a:bodyPr>
          <a:lstStyle>
            <a:lvl1pPr marL="0" indent="0" algn="r">
              <a:buNone/>
              <a:defRPr sz="14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6" y="4204821"/>
            <a:ext cx="10353763" cy="1586380"/>
          </a:xfrm>
        </p:spPr>
        <p:txBody>
          <a:bodyPr anchor="ctr">
            <a:normAutofit/>
          </a:bodyPr>
          <a:lstStyle>
            <a:lvl1pPr marL="0" indent="0" algn="ctr">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9502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15" y="2126954"/>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800" y="4650556"/>
            <a:ext cx="10353763" cy="1140644"/>
          </a:xfrm>
        </p:spPr>
        <p:txBody>
          <a:bodyPr anchor="t"/>
          <a:lstStyle>
            <a:lvl1pPr marL="0" indent="0" algn="ctr">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374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6" y="609613"/>
            <a:ext cx="10353763"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2088332"/>
            <a:ext cx="3298956" cy="823305"/>
          </a:xfrm>
        </p:spPr>
        <p:txBody>
          <a:bodyPr anchor="b">
            <a:noAutofit/>
          </a:bodyPr>
          <a:lstStyle>
            <a:lvl1pPr marL="0" indent="0" algn="ctr">
              <a:lnSpc>
                <a:spcPct val="100000"/>
              </a:lnSpc>
              <a:buNone/>
              <a:defRPr sz="2400" b="0">
                <a:solidFill>
                  <a:schemeClr val="tx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400"/>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86" y="2088320"/>
            <a:ext cx="3298559" cy="823304"/>
          </a:xfrm>
        </p:spPr>
        <p:txBody>
          <a:bodyPr anchor="b">
            <a:noAutofit/>
          </a:bodyPr>
          <a:lstStyle>
            <a:lvl1pPr marL="0" indent="0" algn="ctr">
              <a:lnSpc>
                <a:spcPct val="100000"/>
              </a:lnSpc>
              <a:buNone/>
              <a:defRPr sz="2400" b="0">
                <a:solidFill>
                  <a:schemeClr val="tx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83" y="2911624"/>
            <a:ext cx="3299821" cy="2879576"/>
          </a:xfrm>
        </p:spPr>
        <p:txBody>
          <a:bodyPr anchor="t">
            <a:normAutofit/>
          </a:bodyPr>
          <a:lstStyle>
            <a:lvl1pPr marL="0" indent="0" algn="ctr">
              <a:buNone/>
              <a:defRPr sz="1400"/>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304" y="2088320"/>
            <a:ext cx="3291211" cy="823304"/>
          </a:xfrm>
        </p:spPr>
        <p:txBody>
          <a:bodyPr anchor="b">
            <a:noAutofit/>
          </a:bodyPr>
          <a:lstStyle>
            <a:lvl1pPr marL="0" indent="0" algn="ctr">
              <a:lnSpc>
                <a:spcPct val="100000"/>
              </a:lnSpc>
              <a:buNone/>
              <a:defRPr sz="2400" b="0">
                <a:solidFill>
                  <a:schemeClr val="tx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52" y="2911624"/>
            <a:ext cx="3291211" cy="2879576"/>
          </a:xfrm>
        </p:spPr>
        <p:txBody>
          <a:bodyPr anchor="t">
            <a:normAutofit/>
          </a:bodyPr>
          <a:lstStyle>
            <a:lvl1pPr marL="0" indent="0" algn="ctr">
              <a:buNone/>
              <a:defRPr sz="1400"/>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199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800" y="609613"/>
            <a:ext cx="10353763"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800" y="4195899"/>
            <a:ext cx="3298955" cy="576262"/>
          </a:xfrm>
        </p:spPr>
        <p:txBody>
          <a:bodyPr anchor="b">
            <a:noAutofit/>
          </a:bodyPr>
          <a:lstStyle>
            <a:lvl1pPr marL="0" indent="0" algn="ctr">
              <a:lnSpc>
                <a:spcPct val="100000"/>
              </a:lnSpc>
              <a:buNone/>
              <a:defRPr sz="2000" b="0">
                <a:solidFill>
                  <a:schemeClr val="tx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4"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55" indent="0">
              <a:buNone/>
              <a:defRPr sz="1600"/>
            </a:lvl2pPr>
            <a:lvl3pPr marL="914309" indent="0">
              <a:buNone/>
              <a:defRPr sz="1600"/>
            </a:lvl3pPr>
            <a:lvl4pPr marL="1371464" indent="0">
              <a:buNone/>
              <a:defRPr sz="1600"/>
            </a:lvl4pPr>
            <a:lvl5pPr marL="1828618" indent="0">
              <a:buNone/>
              <a:defRPr sz="1600"/>
            </a:lvl5pPr>
            <a:lvl6pPr marL="2285774" indent="0">
              <a:buNone/>
              <a:defRPr sz="1600"/>
            </a:lvl6pPr>
            <a:lvl7pPr marL="2742926" indent="0">
              <a:buNone/>
              <a:defRPr sz="1600"/>
            </a:lvl7pPr>
            <a:lvl8pPr marL="3200080" indent="0">
              <a:buNone/>
              <a:defRPr sz="1600"/>
            </a:lvl8pPr>
            <a:lvl9pPr marL="3657235"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800" y="4772161"/>
            <a:ext cx="3298955" cy="1019038"/>
          </a:xfrm>
        </p:spPr>
        <p:txBody>
          <a:bodyPr anchor="t">
            <a:normAutofit/>
          </a:bodyPr>
          <a:lstStyle>
            <a:lvl1pPr marL="0" indent="0" algn="ctr">
              <a:buNone/>
              <a:defRPr sz="1400"/>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10" y="4195899"/>
            <a:ext cx="3298983" cy="576262"/>
          </a:xfrm>
        </p:spPr>
        <p:txBody>
          <a:bodyPr anchor="b">
            <a:noAutofit/>
          </a:bodyPr>
          <a:lstStyle>
            <a:lvl1pPr marL="0" indent="0" algn="ctr">
              <a:lnSpc>
                <a:spcPct val="100000"/>
              </a:lnSpc>
              <a:buNone/>
              <a:defRPr sz="2000" b="0">
                <a:solidFill>
                  <a:schemeClr val="tx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9"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55" indent="0">
              <a:buNone/>
              <a:defRPr sz="1600"/>
            </a:lvl2pPr>
            <a:lvl3pPr marL="914309" indent="0">
              <a:buNone/>
              <a:defRPr sz="1600"/>
            </a:lvl3pPr>
            <a:lvl4pPr marL="1371464" indent="0">
              <a:buNone/>
              <a:defRPr sz="1600"/>
            </a:lvl4pPr>
            <a:lvl5pPr marL="1828618" indent="0">
              <a:buNone/>
              <a:defRPr sz="1600"/>
            </a:lvl5pPr>
            <a:lvl6pPr marL="2285774" indent="0">
              <a:buNone/>
              <a:defRPr sz="1600"/>
            </a:lvl6pPr>
            <a:lvl7pPr marL="2742926" indent="0">
              <a:buNone/>
              <a:defRPr sz="1600"/>
            </a:lvl7pPr>
            <a:lvl8pPr marL="3200080" indent="0">
              <a:buNone/>
              <a:defRPr sz="1600"/>
            </a:lvl8pPr>
            <a:lvl9pPr marL="3657235"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1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55" indent="0">
              <a:buNone/>
              <a:defRPr sz="1600"/>
            </a:lvl2pPr>
            <a:lvl3pPr marL="914309" indent="0">
              <a:buNone/>
              <a:defRPr sz="1600"/>
            </a:lvl3pPr>
            <a:lvl4pPr marL="1371464" indent="0">
              <a:buNone/>
              <a:defRPr sz="1600"/>
            </a:lvl4pPr>
            <a:lvl5pPr marL="1828618" indent="0">
              <a:buNone/>
              <a:defRPr sz="1600"/>
            </a:lvl5pPr>
            <a:lvl6pPr marL="2285774" indent="0">
              <a:buNone/>
              <a:defRPr sz="1600"/>
            </a:lvl6pPr>
            <a:lvl7pPr marL="2742926" indent="0">
              <a:buNone/>
              <a:defRPr sz="1600"/>
            </a:lvl7pPr>
            <a:lvl8pPr marL="3200080" indent="0">
              <a:buNone/>
              <a:defRPr sz="1600"/>
            </a:lvl8pPr>
            <a:lvl9pPr marL="3657235"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300" y="4772173"/>
            <a:ext cx="3294259" cy="1019037"/>
          </a:xfrm>
        </p:spPr>
        <p:txBody>
          <a:bodyPr anchor="t">
            <a:normAutofit/>
          </a:bodyPr>
          <a:lstStyle>
            <a:lvl1pPr marL="0" indent="0" algn="ctr">
              <a:buNone/>
              <a:defRPr sz="1400"/>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1153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610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9" y="609612"/>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804" y="609612"/>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3891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6" y="2367099"/>
            <a:ext cx="1036382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821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204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9"/>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51"/>
            <a:ext cx="9733512" cy="1500187"/>
          </a:xfrm>
        </p:spPr>
        <p:txBody>
          <a:bodyPr/>
          <a:lstStyle>
            <a:lvl1pPr marL="0" indent="0" algn="ctr">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06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805" y="609613"/>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28"/>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8" y="2088328"/>
            <a:ext cx="5094155"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104135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805" y="609613"/>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13" y="2088320"/>
            <a:ext cx="4879199" cy="823912"/>
          </a:xfrm>
        </p:spPr>
        <p:txBody>
          <a:bodyPr anchor="b"/>
          <a:lstStyle>
            <a:lvl1pPr marL="0" indent="0">
              <a:lnSpc>
                <a:spcPct val="100000"/>
              </a:lnSpc>
              <a:buNone/>
              <a:defRPr sz="24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8" y="2088320"/>
            <a:ext cx="4865555" cy="823912"/>
          </a:xfrm>
        </p:spPr>
        <p:txBody>
          <a:bodyPr anchor="b"/>
          <a:lstStyle>
            <a:lvl1pPr marL="0" indent="0">
              <a:lnSpc>
                <a:spcPct val="100000"/>
              </a:lnSpc>
              <a:buNone/>
              <a:defRPr sz="24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69059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933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280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31"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7"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31" y="2971813"/>
            <a:ext cx="3932237" cy="2819399"/>
          </a:xfrm>
        </p:spPr>
        <p:txBody>
          <a:bodyPr/>
          <a:lstStyle>
            <a:lvl1pPr marL="0" indent="0" algn="ctr">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523272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10"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800" y="2971800"/>
            <a:ext cx="5934951" cy="2819400"/>
          </a:xfrm>
        </p:spPr>
        <p:txBody>
          <a:bodyPr>
            <a:normAutofit/>
          </a:bodyPr>
          <a:lstStyle>
            <a:lvl1pPr marL="0" indent="0" algn="ctr">
              <a:buNone/>
              <a:defRPr sz="18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263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805" y="609613"/>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800" y="2096064"/>
            <a:ext cx="10353763"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9/24/2020</a:t>
            </a:fld>
            <a:endParaRPr lang="en-US" dirty="0"/>
          </a:p>
        </p:txBody>
      </p:sp>
      <p:sp>
        <p:nvSpPr>
          <p:cNvPr id="5" name="Footer Placeholder 4"/>
          <p:cNvSpPr>
            <a:spLocks noGrp="1"/>
          </p:cNvSpPr>
          <p:nvPr>
            <p:ph type="ftr" sz="quarter" idx="3"/>
          </p:nvPr>
        </p:nvSpPr>
        <p:spPr>
          <a:xfrm>
            <a:off x="913804" y="5883288"/>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21" y="5883288"/>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3135644"/>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txStyles>
    <p:titleStyle>
      <a:lvl1pPr algn="ctr" defTabSz="914309"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78" indent="-228578" algn="l" defTabSz="914309"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734" indent="-228578" algn="l" defTabSz="914309"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886" indent="-228578" algn="l" defTabSz="914309"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040" indent="-228578" algn="l" defTabSz="914309"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195" indent="-228578" algn="l" defTabSz="914309"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349" indent="-228578" algn="l" defTabSz="914309"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504" indent="-228578" algn="l" defTabSz="914309"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8658" indent="-228578" algn="l" defTabSz="914309"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814" indent="-228578" algn="l" defTabSz="914309"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lgroscost@cityoforange.org" TargetMode="External"/><Relationship Id="rId1" Type="http://schemas.openxmlformats.org/officeDocument/2006/relationships/slideLayout" Target="../slideLayouts/slideLayout18.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7165" y="908786"/>
            <a:ext cx="9638139" cy="1925729"/>
          </a:xfrm>
        </p:spPr>
        <p:txBody>
          <a:bodyPr>
            <a:normAutofit/>
          </a:bodyPr>
          <a:lstStyle/>
          <a:p>
            <a:pPr algn="ctr"/>
            <a:r>
              <a:rPr lang="en-US" sz="6000" dirty="0">
                <a:latin typeface="Imprint MT Shadow" panose="04020605060303030202" pitchFamily="82" charset="0"/>
              </a:rPr>
              <a:t>Volunteer </a:t>
            </a:r>
            <a:br>
              <a:rPr lang="en-US" sz="6000" dirty="0">
                <a:latin typeface="Imprint MT Shadow" panose="04020605060303030202" pitchFamily="82" charset="0"/>
              </a:rPr>
            </a:br>
            <a:r>
              <a:rPr lang="en-US" sz="900" dirty="0">
                <a:latin typeface="Imprint MT Shadow" panose="04020605060303030202" pitchFamily="82" charset="0"/>
              </a:rPr>
              <a:t/>
            </a:r>
            <a:br>
              <a:rPr lang="en-US" sz="900" dirty="0">
                <a:latin typeface="Imprint MT Shadow" panose="04020605060303030202" pitchFamily="82" charset="0"/>
              </a:rPr>
            </a:br>
            <a:r>
              <a:rPr lang="en-US" sz="6000" dirty="0">
                <a:latin typeface="Imprint MT Shadow" panose="04020605060303030202" pitchFamily="82" charset="0"/>
              </a:rPr>
              <a:t>Safety Training</a:t>
            </a:r>
          </a:p>
        </p:txBody>
      </p:sp>
      <p:sp>
        <p:nvSpPr>
          <p:cNvPr id="3" name="Subtitle 2"/>
          <p:cNvSpPr>
            <a:spLocks noGrp="1"/>
          </p:cNvSpPr>
          <p:nvPr>
            <p:ph type="subTitle" idx="1"/>
          </p:nvPr>
        </p:nvSpPr>
        <p:spPr>
          <a:xfrm>
            <a:off x="4804755" y="4043235"/>
            <a:ext cx="5096989" cy="608527"/>
          </a:xfrm>
        </p:spPr>
        <p:txBody>
          <a:bodyPr>
            <a:noAutofit/>
          </a:bodyPr>
          <a:lstStyle/>
          <a:p>
            <a:r>
              <a:rPr lang="en-US" sz="3600" dirty="0">
                <a:latin typeface="Imprint MT Shadow" panose="04020605060303030202" pitchFamily="82" charset="0"/>
              </a:rPr>
              <a:t>Orange Public </a:t>
            </a:r>
            <a:r>
              <a:rPr lang="en-US" sz="3600" dirty="0" smtClean="0">
                <a:latin typeface="Imprint MT Shadow" panose="04020605060303030202" pitchFamily="82" charset="0"/>
              </a:rPr>
              <a:t>Library</a:t>
            </a:r>
            <a:endParaRPr lang="en-US" sz="3600" dirty="0">
              <a:latin typeface="Imprint MT Shadow" panose="04020605060303030202" pitchFamily="82" charset="0"/>
            </a:endParaRPr>
          </a:p>
        </p:txBody>
      </p:sp>
      <p:pic>
        <p:nvPicPr>
          <p:cNvPr id="1026"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868480" y="3283938"/>
            <a:ext cx="2021581" cy="171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56976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77" y="1113335"/>
            <a:ext cx="10353761" cy="745936"/>
          </a:xfrm>
        </p:spPr>
        <p:txBody>
          <a:bodyPr>
            <a:normAutofit/>
          </a:bodyPr>
          <a:lstStyle/>
          <a:p>
            <a:r>
              <a:rPr lang="en-US" cap="none" dirty="0" smtClean="0">
                <a:latin typeface="Imprint MT Shadow" panose="04020605060303030202" pitchFamily="82" charset="0"/>
              </a:rPr>
              <a:t>Resources</a:t>
            </a:r>
            <a:endParaRPr lang="en-US" dirty="0">
              <a:latin typeface="Imprint MT Shadow" panose="04020605060303030202" pitchFamily="82" charset="0"/>
            </a:endParaRPr>
          </a:p>
        </p:txBody>
      </p:sp>
      <p:sp>
        <p:nvSpPr>
          <p:cNvPr id="3" name="Content Placeholder 2"/>
          <p:cNvSpPr>
            <a:spLocks noGrp="1"/>
          </p:cNvSpPr>
          <p:nvPr>
            <p:ph sz="quarter" idx="13"/>
          </p:nvPr>
        </p:nvSpPr>
        <p:spPr>
          <a:xfrm>
            <a:off x="2242929" y="2086108"/>
            <a:ext cx="7981457" cy="2170971"/>
          </a:xfrm>
        </p:spPr>
        <p:txBody>
          <a:bodyPr>
            <a:normAutofit/>
          </a:bodyPr>
          <a:lstStyle/>
          <a:p>
            <a:pPr marL="285724" indent="-285724">
              <a:buFont typeface="Wingdings" panose="05000000000000000000" pitchFamily="2" charset="2"/>
              <a:buChar char="Ø"/>
            </a:pPr>
            <a:r>
              <a:rPr lang="en-US" sz="1600" dirty="0"/>
              <a:t>Center for Disease Control and Prevention (CDC) - https://www.cdc.gov/ </a:t>
            </a:r>
          </a:p>
          <a:p>
            <a:pPr marL="285724" indent="-285724">
              <a:buFont typeface="Wingdings" panose="05000000000000000000" pitchFamily="2" charset="2"/>
              <a:buChar char="Ø"/>
            </a:pPr>
            <a:r>
              <a:rPr lang="en-US" sz="1600" dirty="0"/>
              <a:t>California Department of Health (CDPH) - https://www.cdph.ca.gov/	</a:t>
            </a:r>
          </a:p>
          <a:p>
            <a:pPr marL="285724" indent="-285724">
              <a:buFont typeface="Wingdings" panose="05000000000000000000" pitchFamily="2" charset="2"/>
              <a:buChar char="Ø"/>
            </a:pPr>
            <a:r>
              <a:rPr lang="en-US" sz="1600" dirty="0"/>
              <a:t>State of California  - https://covid19.ca.gov/</a:t>
            </a:r>
          </a:p>
          <a:p>
            <a:pPr marL="285724" indent="-285724">
              <a:buFont typeface="Wingdings" panose="05000000000000000000" pitchFamily="2" charset="2"/>
              <a:buChar char="Ø"/>
            </a:pPr>
            <a:r>
              <a:rPr lang="en-US" sz="1600" dirty="0"/>
              <a:t>Occupational Safety and Health Administration (OSHA) -  https://</a:t>
            </a:r>
            <a:r>
              <a:rPr lang="en-US" sz="1600" dirty="0" smtClean="0"/>
              <a:t>www.osha.gov</a:t>
            </a:r>
          </a:p>
          <a:p>
            <a:pPr marL="285724" indent="-285724">
              <a:buFont typeface="Wingdings" panose="05000000000000000000" pitchFamily="2" charset="2"/>
              <a:buChar char="Ø"/>
            </a:pPr>
            <a:r>
              <a:rPr lang="en-US" sz="1600" dirty="0" smtClean="0"/>
              <a:t>Orange County Department </a:t>
            </a:r>
            <a:r>
              <a:rPr lang="en-US" sz="1600" dirty="0"/>
              <a:t>of Health - https://www.ochealthinfo.com/</a:t>
            </a:r>
          </a:p>
        </p:txBody>
      </p:sp>
      <p:sp>
        <p:nvSpPr>
          <p:cNvPr id="4" name="Title 1"/>
          <p:cNvSpPr txBox="1">
            <a:spLocks/>
          </p:cNvSpPr>
          <p:nvPr/>
        </p:nvSpPr>
        <p:spPr>
          <a:xfrm>
            <a:off x="1056778" y="20465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3600" dirty="0">
                <a:latin typeface="Imprint MT Shadow" panose="04020605060303030202" pitchFamily="82" charset="0"/>
              </a:rPr>
              <a:t>Volunteer safety training</a:t>
            </a:r>
          </a:p>
        </p:txBody>
      </p:sp>
      <p:pic>
        <p:nvPicPr>
          <p:cNvPr id="6" name="Picture 5"/>
          <p:cNvPicPr>
            <a:picLocks noChangeAspect="1"/>
          </p:cNvPicPr>
          <p:nvPr/>
        </p:nvPicPr>
        <p:blipFill rotWithShape="1">
          <a:blip r:embed="rId2"/>
          <a:srcRect r="78245"/>
          <a:stretch/>
        </p:blipFill>
        <p:spPr>
          <a:xfrm>
            <a:off x="1820334" y="4540469"/>
            <a:ext cx="1626060" cy="8556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627" y="4968276"/>
            <a:ext cx="2483759" cy="956707"/>
          </a:xfrm>
          <a:prstGeom prst="rect">
            <a:avLst/>
          </a:prstGeom>
          <a:solidFill>
            <a:schemeClr val="accent1"/>
          </a:solid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802" y="4367563"/>
            <a:ext cx="1339808" cy="1339808"/>
          </a:xfrm>
          <a:prstGeom prst="rect">
            <a:avLst/>
          </a:prstGeom>
        </p:spPr>
      </p:pic>
      <p:pic>
        <p:nvPicPr>
          <p:cNvPr id="9" name="Picture 8" descr="https://content.govdelivery.com/attachments/fancy_images/CAORANGE/2015/03/469682/slider-banner_original.png"/>
          <p:cNvPicPr/>
          <p:nvPr/>
        </p:nvPicPr>
        <p:blipFill rotWithShape="1">
          <a:blip r:embed="rId5">
            <a:extLst>
              <a:ext uri="{28A0092B-C50C-407E-A947-70E740481C1C}">
                <a14:useLocalDpi xmlns:a14="http://schemas.microsoft.com/office/drawing/2010/main" val="0"/>
              </a:ext>
            </a:extLst>
          </a:blip>
          <a:srcRect r="19719"/>
          <a:stretch/>
        </p:blipFill>
        <p:spPr bwMode="auto">
          <a:xfrm>
            <a:off x="3602239" y="5191970"/>
            <a:ext cx="2450718" cy="647700"/>
          </a:xfrm>
          <a:prstGeom prst="rect">
            <a:avLst/>
          </a:prstGeom>
          <a:noFill/>
          <a:ln>
            <a:noFill/>
          </a:ln>
        </p:spPr>
      </p:pic>
    </p:spTree>
    <p:extLst>
      <p:ext uri="{BB962C8B-B14F-4D97-AF65-F5344CB8AC3E}">
        <p14:creationId xmlns:p14="http://schemas.microsoft.com/office/powerpoint/2010/main" val="131646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74" y="0"/>
            <a:ext cx="10353761" cy="1113905"/>
          </a:xfrm>
        </p:spPr>
        <p:txBody>
          <a:bodyPr>
            <a:normAutofit/>
          </a:bodyPr>
          <a:lstStyle/>
          <a:p>
            <a:r>
              <a:rPr lang="en-US" sz="3600" dirty="0">
                <a:latin typeface="Imprint MT Shadow" panose="04020605060303030202" pitchFamily="82" charset="0"/>
              </a:rPr>
              <a:t>Volunteer safety </a:t>
            </a:r>
            <a:r>
              <a:rPr lang="en-US" sz="3600" dirty="0" smtClean="0">
                <a:latin typeface="Imprint MT Shadow" panose="04020605060303030202" pitchFamily="82" charset="0"/>
              </a:rPr>
              <a:t>training</a:t>
            </a:r>
            <a:endParaRPr lang="en-US" sz="3600" dirty="0"/>
          </a:p>
        </p:txBody>
      </p:sp>
      <p:sp>
        <p:nvSpPr>
          <p:cNvPr id="3" name="Content Placeholder 2"/>
          <p:cNvSpPr>
            <a:spLocks noGrp="1"/>
          </p:cNvSpPr>
          <p:nvPr>
            <p:ph sz="quarter" idx="13"/>
          </p:nvPr>
        </p:nvSpPr>
        <p:spPr>
          <a:xfrm>
            <a:off x="1837113" y="1943151"/>
            <a:ext cx="8636924" cy="3424107"/>
          </a:xfrm>
        </p:spPr>
        <p:txBody>
          <a:bodyPr>
            <a:normAutofit fontScale="92500"/>
          </a:bodyPr>
          <a:lstStyle/>
          <a:p>
            <a:pPr marL="0" indent="0">
              <a:buNone/>
            </a:pPr>
            <a:r>
              <a:rPr lang="en-US" dirty="0" smtClean="0">
                <a:latin typeface="Imprint MT Shadow" panose="04020605060303030202" pitchFamily="82" charset="0"/>
              </a:rPr>
              <a:t>By signing below you verify that you have read and agree to abide by the Volunteer Safety Procedures.</a:t>
            </a:r>
          </a:p>
          <a:p>
            <a:endParaRPr lang="en-US" dirty="0" smtClean="0">
              <a:latin typeface="Imprint MT Shadow" panose="04020605060303030202" pitchFamily="82" charset="0"/>
            </a:endParaRPr>
          </a:p>
          <a:p>
            <a:pPr marL="457156" lvl="1" indent="0">
              <a:lnSpc>
                <a:spcPct val="110000"/>
              </a:lnSpc>
              <a:spcBef>
                <a:spcPts val="0"/>
              </a:spcBef>
              <a:buNone/>
            </a:pPr>
            <a:r>
              <a:rPr lang="en-US" dirty="0" smtClean="0">
                <a:latin typeface="Imprint MT Shadow" panose="04020605060303030202" pitchFamily="82" charset="0"/>
              </a:rPr>
              <a:t>________________________________________ 	 __________________________</a:t>
            </a:r>
          </a:p>
          <a:p>
            <a:pPr marL="0" indent="0">
              <a:lnSpc>
                <a:spcPct val="110000"/>
              </a:lnSpc>
              <a:spcBef>
                <a:spcPts val="0"/>
              </a:spcBef>
              <a:buNone/>
            </a:pPr>
            <a:r>
              <a:rPr lang="en-US" sz="1800" dirty="0" smtClean="0">
                <a:latin typeface="Imprint MT Shadow" panose="04020605060303030202" pitchFamily="82" charset="0"/>
              </a:rPr>
              <a:t>        Name (Please Print)			 	  Date	</a:t>
            </a:r>
          </a:p>
          <a:p>
            <a:pPr>
              <a:lnSpc>
                <a:spcPct val="110000"/>
              </a:lnSpc>
              <a:spcBef>
                <a:spcPts val="0"/>
              </a:spcBef>
            </a:pPr>
            <a:endParaRPr lang="en-US" sz="1800" dirty="0">
              <a:latin typeface="Imprint MT Shadow" panose="04020605060303030202" pitchFamily="82" charset="0"/>
            </a:endParaRPr>
          </a:p>
          <a:p>
            <a:pPr marL="0" indent="0">
              <a:lnSpc>
                <a:spcPct val="100000"/>
              </a:lnSpc>
              <a:spcBef>
                <a:spcPts val="0"/>
              </a:spcBef>
              <a:buNone/>
            </a:pPr>
            <a:r>
              <a:rPr lang="en-US" sz="1800" dirty="0" smtClean="0">
                <a:latin typeface="Imprint MT Shadow" panose="04020605060303030202" pitchFamily="82" charset="0"/>
              </a:rPr>
              <a:t>       ________________________________________</a:t>
            </a:r>
          </a:p>
          <a:p>
            <a:pPr marL="0" indent="0">
              <a:lnSpc>
                <a:spcPct val="100000"/>
              </a:lnSpc>
              <a:spcBef>
                <a:spcPts val="0"/>
              </a:spcBef>
              <a:buNone/>
            </a:pPr>
            <a:r>
              <a:rPr lang="en-US" sz="1800" dirty="0" smtClean="0">
                <a:latin typeface="Imprint MT Shadow" panose="04020605060303030202" pitchFamily="82" charset="0"/>
              </a:rPr>
              <a:t>       Signature </a:t>
            </a:r>
          </a:p>
          <a:p>
            <a:pPr marL="0" indent="0">
              <a:lnSpc>
                <a:spcPct val="100000"/>
              </a:lnSpc>
              <a:spcBef>
                <a:spcPts val="0"/>
              </a:spcBef>
              <a:buNone/>
            </a:pPr>
            <a:endParaRPr lang="en-US" sz="1800" dirty="0">
              <a:latin typeface="Imprint MT Shadow" panose="04020605060303030202" pitchFamily="82" charset="0"/>
            </a:endParaRPr>
          </a:p>
          <a:p>
            <a:pPr marL="0" indent="0" algn="ctr">
              <a:lnSpc>
                <a:spcPct val="100000"/>
              </a:lnSpc>
              <a:spcBef>
                <a:spcPts val="0"/>
              </a:spcBef>
              <a:buNone/>
            </a:pPr>
            <a:r>
              <a:rPr lang="en-US" sz="1500" dirty="0" smtClean="0">
                <a:latin typeface="Imprint MT Shadow" panose="04020605060303030202" pitchFamily="82" charset="0"/>
              </a:rPr>
              <a:t>After completion of the training, submit the signed certification to the </a:t>
            </a:r>
          </a:p>
          <a:p>
            <a:pPr marL="0" indent="0" algn="ctr">
              <a:lnSpc>
                <a:spcPct val="100000"/>
              </a:lnSpc>
              <a:spcBef>
                <a:spcPts val="0"/>
              </a:spcBef>
              <a:buNone/>
            </a:pPr>
            <a:r>
              <a:rPr lang="en-US" sz="1500" dirty="0" smtClean="0">
                <a:latin typeface="Imprint MT Shadow" panose="04020605060303030202" pitchFamily="82" charset="0"/>
              </a:rPr>
              <a:t>Library Volunteer Coordinator so you can be cleared to return to the Library </a:t>
            </a:r>
            <a:r>
              <a:rPr lang="en-US" sz="1500" smtClean="0">
                <a:latin typeface="Imprint MT Shadow" panose="04020605060303030202" pitchFamily="82" charset="0"/>
              </a:rPr>
              <a:t>to </a:t>
            </a:r>
            <a:r>
              <a:rPr lang="en-US" sz="1500" smtClean="0">
                <a:latin typeface="Imprint MT Shadow" panose="04020605060303030202" pitchFamily="82" charset="0"/>
              </a:rPr>
              <a:t>volunteer</a:t>
            </a:r>
            <a:endParaRPr lang="en-US" sz="1500" dirty="0">
              <a:latin typeface="Imprint MT Shadow" panose="04020605060303030202" pitchFamily="82" charset="0"/>
            </a:endParaRPr>
          </a:p>
        </p:txBody>
      </p:sp>
      <p:sp>
        <p:nvSpPr>
          <p:cNvPr id="5" name="TextBox 4"/>
          <p:cNvSpPr txBox="1"/>
          <p:nvPr/>
        </p:nvSpPr>
        <p:spPr>
          <a:xfrm>
            <a:off x="3954285" y="947650"/>
            <a:ext cx="4139738" cy="630942"/>
          </a:xfrm>
          <a:prstGeom prst="rect">
            <a:avLst/>
          </a:prstGeom>
          <a:noFill/>
        </p:spPr>
        <p:txBody>
          <a:bodyPr wrap="square" rtlCol="0">
            <a:spAutoFit/>
          </a:bodyPr>
          <a:lstStyle/>
          <a:p>
            <a:pPr algn="ctr"/>
            <a:r>
              <a:rPr lang="en-US" sz="3500" dirty="0" smtClean="0">
                <a:latin typeface="Imprint MT Shadow" panose="04020605060303030202" pitchFamily="82" charset="0"/>
              </a:rPr>
              <a:t>Certification</a:t>
            </a:r>
            <a:endParaRPr lang="en-US" sz="3500" dirty="0">
              <a:latin typeface="Imprint MT Shadow" panose="04020605060303030202" pitchFamily="82" charset="0"/>
            </a:endParaRPr>
          </a:p>
        </p:txBody>
      </p:sp>
      <p:pic>
        <p:nvPicPr>
          <p:cNvPr id="6"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06270" y="1070421"/>
            <a:ext cx="853308" cy="723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9837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62554" y="1478472"/>
            <a:ext cx="8794865" cy="3642173"/>
          </a:xfrm>
        </p:spPr>
        <p:txBody>
          <a:bodyPr>
            <a:normAutofit fontScale="85000" lnSpcReduction="10000"/>
          </a:bodyPr>
          <a:lstStyle/>
          <a:p>
            <a:pPr>
              <a:buFont typeface="Wingdings" panose="05000000000000000000" pitchFamily="2" charset="2"/>
              <a:buChar char="Ø"/>
            </a:pPr>
            <a:r>
              <a:rPr lang="en-US" b="1" cap="none" dirty="0" smtClean="0">
                <a:latin typeface="Imprint MT Shadow" panose="04020605060303030202" pitchFamily="82" charset="0"/>
              </a:rPr>
              <a:t>The Orange Public Library is committed to providing a safe and healthy work environment for its volunteers and staff.  </a:t>
            </a:r>
          </a:p>
          <a:p>
            <a:pPr>
              <a:buFont typeface="Wingdings" panose="05000000000000000000" pitchFamily="2" charset="2"/>
              <a:buChar char="Ø"/>
            </a:pPr>
            <a:r>
              <a:rPr lang="en-US" b="1" cap="none" dirty="0" smtClean="0">
                <a:latin typeface="Imprint MT Shadow" panose="04020605060303030202" pitchFamily="82" charset="0"/>
              </a:rPr>
              <a:t>As part of this commitment v</a:t>
            </a:r>
            <a:r>
              <a:rPr lang="en-US" b="1" dirty="0" smtClean="0">
                <a:latin typeface="Imprint MT Shadow" panose="04020605060303030202" pitchFamily="82" charset="0"/>
              </a:rPr>
              <a:t>olunteers are required to complete this training before returning to serve on site.  For those who have already been volunteering in the building, this training should be completed as soon as possible. </a:t>
            </a:r>
          </a:p>
          <a:p>
            <a:pPr>
              <a:buFont typeface="Wingdings" panose="05000000000000000000" pitchFamily="2" charset="2"/>
              <a:buChar char="Ø"/>
            </a:pPr>
            <a:r>
              <a:rPr lang="en-US" b="1" cap="none" dirty="0" smtClean="0">
                <a:latin typeface="Imprint MT Shadow" panose="04020605060303030202" pitchFamily="82" charset="0"/>
              </a:rPr>
              <a:t>Volunteer assignments will be by appointment to limit the amount of people inside the building.  A  master volunteer schedule will be made by the Library Volunteer Coordinator.</a:t>
            </a:r>
          </a:p>
          <a:p>
            <a:pPr>
              <a:buFont typeface="Wingdings" panose="05000000000000000000" pitchFamily="2" charset="2"/>
              <a:buChar char="Ø"/>
            </a:pPr>
            <a:r>
              <a:rPr lang="en-US" b="1" dirty="0" smtClean="0">
                <a:latin typeface="Imprint MT Shadow" panose="04020605060303030202" pitchFamily="82" charset="0"/>
              </a:rPr>
              <a:t>The Library will supply gloves, hand sanitizer, wipes, disinfectant spray and masks (if forgotten) and other cleaning supplies.  Cleaning stations will be available.</a:t>
            </a:r>
            <a:endParaRPr lang="en-US" b="1" cap="none" dirty="0" smtClean="0">
              <a:latin typeface="Imprint MT Shadow" panose="04020605060303030202" pitchFamily="82" charset="0"/>
            </a:endParaRPr>
          </a:p>
          <a:p>
            <a:pPr marL="0" indent="0">
              <a:buNone/>
            </a:pPr>
            <a:endParaRPr lang="en-US" cap="none" dirty="0"/>
          </a:p>
        </p:txBody>
      </p:sp>
      <p:sp>
        <p:nvSpPr>
          <p:cNvPr id="4" name="Title 1"/>
          <p:cNvSpPr>
            <a:spLocks noGrp="1"/>
          </p:cNvSpPr>
          <p:nvPr>
            <p:ph type="title"/>
          </p:nvPr>
        </p:nvSpPr>
        <p:spPr>
          <a:xfrm>
            <a:off x="791254" y="128789"/>
            <a:ext cx="10353761" cy="1349683"/>
          </a:xfrm>
        </p:spPr>
        <p:txBody>
          <a:bodyPr>
            <a:normAutofit/>
          </a:bodyPr>
          <a:lstStyle/>
          <a:p>
            <a:r>
              <a:rPr lang="en-US" sz="3600" dirty="0">
                <a:latin typeface="Imprint MT Shadow" panose="04020605060303030202" pitchFamily="82" charset="0"/>
              </a:rPr>
              <a:t>Volunteer safety training</a:t>
            </a:r>
          </a:p>
        </p:txBody>
      </p:sp>
      <p:pic>
        <p:nvPicPr>
          <p:cNvPr id="6"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13543" y="5089479"/>
            <a:ext cx="1094064" cy="928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07607" y="5089479"/>
            <a:ext cx="1094064" cy="928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12953" y="5089479"/>
            <a:ext cx="1094064" cy="928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12579" y="5089479"/>
            <a:ext cx="1094064" cy="928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2" descr="OrangeLeaf"/>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85372" y="5089479"/>
            <a:ext cx="1094064" cy="928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06881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154" y="698972"/>
            <a:ext cx="5836593" cy="770544"/>
          </a:xfrm>
        </p:spPr>
        <p:txBody>
          <a:bodyPr/>
          <a:lstStyle/>
          <a:p>
            <a:r>
              <a:rPr lang="en-US" dirty="0" smtClean="0">
                <a:latin typeface="Imprint MT Shadow" panose="04020605060303030202" pitchFamily="82" charset="0"/>
              </a:rPr>
              <a:t>Table of contents</a:t>
            </a:r>
            <a:endParaRPr lang="en-US" dirty="0">
              <a:latin typeface="Imprint MT Shadow" panose="04020605060303030202" pitchFamily="82" charset="0"/>
            </a:endParaRPr>
          </a:p>
        </p:txBody>
      </p:sp>
      <p:sp>
        <p:nvSpPr>
          <p:cNvPr id="3" name="Content Placeholder 2"/>
          <p:cNvSpPr>
            <a:spLocks noGrp="1"/>
          </p:cNvSpPr>
          <p:nvPr>
            <p:ph sz="quarter" idx="13"/>
          </p:nvPr>
        </p:nvSpPr>
        <p:spPr>
          <a:xfrm>
            <a:off x="2395140" y="1360314"/>
            <a:ext cx="4630183" cy="5007235"/>
          </a:xfrm>
        </p:spPr>
        <p:txBody>
          <a:bodyPr>
            <a:noAutofit/>
          </a:bodyPr>
          <a:lstStyle/>
          <a:p>
            <a:r>
              <a:rPr lang="en-US" sz="1700" b="1" dirty="0" smtClean="0">
                <a:latin typeface="Imprint MT Shadow" panose="04020605060303030202" pitchFamily="82" charset="0"/>
              </a:rPr>
              <a:t>Identifying Symptoms</a:t>
            </a:r>
          </a:p>
          <a:p>
            <a:r>
              <a:rPr lang="en-US" sz="1700" b="1" dirty="0" smtClean="0">
                <a:latin typeface="Imprint MT Shadow" panose="04020605060303030202" pitchFamily="82" charset="0"/>
              </a:rPr>
              <a:t>When to Stay Home</a:t>
            </a:r>
          </a:p>
          <a:p>
            <a:r>
              <a:rPr lang="en-US" sz="1700" b="1" dirty="0" smtClean="0">
                <a:latin typeface="Imprint MT Shadow" panose="04020605060303030202" pitchFamily="82" charset="0"/>
              </a:rPr>
              <a:t>Social Distancing</a:t>
            </a:r>
          </a:p>
          <a:p>
            <a:r>
              <a:rPr lang="en-US" sz="1700" b="1" dirty="0" smtClean="0">
                <a:latin typeface="Imprint MT Shadow" panose="04020605060303030202" pitchFamily="82" charset="0"/>
              </a:rPr>
              <a:t>Handwashing</a:t>
            </a:r>
          </a:p>
          <a:p>
            <a:r>
              <a:rPr lang="en-US" sz="1700" b="1" dirty="0" smtClean="0">
                <a:latin typeface="Imprint MT Shadow" panose="04020605060303030202" pitchFamily="82" charset="0"/>
              </a:rPr>
              <a:t>How and When to Wear Face Covering</a:t>
            </a:r>
          </a:p>
          <a:p>
            <a:r>
              <a:rPr lang="en-US" sz="1700" b="1" dirty="0" smtClean="0">
                <a:latin typeface="Imprint MT Shadow" panose="04020605060303030202" pitchFamily="82" charset="0"/>
              </a:rPr>
              <a:t>Wearing Gloves</a:t>
            </a:r>
          </a:p>
          <a:p>
            <a:r>
              <a:rPr lang="en-US" sz="1700" b="1" dirty="0" smtClean="0">
                <a:latin typeface="Imprint MT Shadow" panose="04020605060303030202" pitchFamily="82" charset="0"/>
              </a:rPr>
              <a:t>Cleaning and Disinfecting Equipment</a:t>
            </a:r>
          </a:p>
          <a:p>
            <a:r>
              <a:rPr lang="en-US" sz="1700" b="1" dirty="0" smtClean="0">
                <a:latin typeface="Imprint MT Shadow" panose="04020605060303030202" pitchFamily="82" charset="0"/>
              </a:rPr>
              <a:t>Sign-in Procedures</a:t>
            </a:r>
          </a:p>
          <a:p>
            <a:r>
              <a:rPr lang="en-US" sz="1700" b="1" dirty="0" smtClean="0">
                <a:latin typeface="Imprint MT Shadow" panose="04020605060303030202" pitchFamily="82" charset="0"/>
              </a:rPr>
              <a:t>Shift Change Procedures</a:t>
            </a:r>
          </a:p>
          <a:p>
            <a:r>
              <a:rPr lang="en-US" sz="1700" b="1" dirty="0" smtClean="0">
                <a:latin typeface="Imprint MT Shadow" panose="04020605060303030202" pitchFamily="82" charset="0"/>
              </a:rPr>
              <a:t>Who to Contact</a:t>
            </a:r>
          </a:p>
          <a:p>
            <a:r>
              <a:rPr lang="en-US" sz="1700" b="1" dirty="0" smtClean="0">
                <a:latin typeface="Imprint MT Shadow" panose="04020605060303030202" pitchFamily="82" charset="0"/>
              </a:rPr>
              <a:t>Resources</a:t>
            </a:r>
          </a:p>
          <a:p>
            <a:r>
              <a:rPr lang="en-US" sz="1700" b="1" dirty="0" smtClean="0">
                <a:latin typeface="Imprint MT Shadow" panose="04020605060303030202" pitchFamily="82" charset="0"/>
              </a:rPr>
              <a:t>Certification</a:t>
            </a:r>
          </a:p>
        </p:txBody>
      </p:sp>
      <p:sp>
        <p:nvSpPr>
          <p:cNvPr id="5" name="Title 1"/>
          <p:cNvSpPr txBox="1">
            <a:spLocks/>
          </p:cNvSpPr>
          <p:nvPr/>
        </p:nvSpPr>
        <p:spPr>
          <a:xfrm>
            <a:off x="1598627" y="5"/>
            <a:ext cx="8211455" cy="86053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3600" dirty="0">
                <a:latin typeface="Imprint MT Shadow" panose="04020605060303030202" pitchFamily="82" charset="0"/>
              </a:rPr>
              <a:t>Volunteer safety training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48" t="18949" r="9661" b="18505"/>
          <a:stretch/>
        </p:blipFill>
        <p:spPr>
          <a:xfrm>
            <a:off x="7086426" y="2617533"/>
            <a:ext cx="3670244" cy="2859067"/>
          </a:xfrm>
          <a:prstGeom prst="rect">
            <a:avLst/>
          </a:prstGeom>
        </p:spPr>
      </p:pic>
    </p:spTree>
    <p:extLst>
      <p:ext uri="{BB962C8B-B14F-4D97-AF65-F5344CB8AC3E}">
        <p14:creationId xmlns:p14="http://schemas.microsoft.com/office/powerpoint/2010/main" val="2499459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23849" y="58198"/>
            <a:ext cx="10353761" cy="1245567"/>
          </a:xfrm>
        </p:spPr>
        <p:txBody>
          <a:bodyPr>
            <a:normAutofit/>
          </a:bodyPr>
          <a:lstStyle/>
          <a:p>
            <a:r>
              <a:rPr lang="en-US" sz="3600" dirty="0">
                <a:latin typeface="Imprint MT Shadow" panose="04020605060303030202" pitchFamily="82" charset="0"/>
              </a:rPr>
              <a:t>Volunteer safety training</a:t>
            </a:r>
          </a:p>
        </p:txBody>
      </p:sp>
      <p:sp>
        <p:nvSpPr>
          <p:cNvPr id="3" name="Content Placeholder 2"/>
          <p:cNvSpPr>
            <a:spLocks noGrp="1"/>
          </p:cNvSpPr>
          <p:nvPr>
            <p:ph sz="quarter" idx="13"/>
          </p:nvPr>
        </p:nvSpPr>
        <p:spPr>
          <a:xfrm>
            <a:off x="1734539" y="1086490"/>
            <a:ext cx="8757501" cy="4990121"/>
          </a:xfrm>
        </p:spPr>
        <p:txBody>
          <a:bodyPr>
            <a:normAutofit fontScale="85000" lnSpcReduction="20000"/>
          </a:bodyPr>
          <a:lstStyle/>
          <a:p>
            <a:pPr marL="0" indent="0" algn="ctr">
              <a:buNone/>
            </a:pPr>
            <a:r>
              <a:rPr lang="en-US" sz="3500" b="1" u="sng" dirty="0">
                <a:effectLst>
                  <a:outerShdw blurRad="38100" dist="38100" dir="2700000" algn="tl">
                    <a:srgbClr val="000000">
                      <a:alpha val="43137"/>
                    </a:srgbClr>
                  </a:outerShdw>
                </a:effectLst>
                <a:latin typeface="Imprint MT Shadow" panose="04020605060303030202" pitchFamily="82" charset="0"/>
              </a:rPr>
              <a:t>Identifying Symptoms</a:t>
            </a:r>
          </a:p>
          <a:p>
            <a:pPr marL="0" indent="0">
              <a:buNone/>
            </a:pPr>
            <a:endParaRPr lang="en-US" sz="4800" dirty="0">
              <a:effectLst>
                <a:outerShdw blurRad="38100" dist="38100" dir="2700000" algn="tl">
                  <a:srgbClr val="000000">
                    <a:alpha val="43137"/>
                  </a:srgbClr>
                </a:outerShdw>
              </a:effectLst>
              <a:latin typeface="Imprint MT Shadow" panose="04020605060303030202" pitchFamily="82" charset="0"/>
            </a:endParaRPr>
          </a:p>
          <a:p>
            <a:pPr marL="0" indent="0">
              <a:buNone/>
            </a:pPr>
            <a:endParaRPr lang="en-US" sz="4800" u="sng" dirty="0">
              <a:effectLst>
                <a:outerShdw blurRad="38100" dist="38100" dir="2700000" algn="tl">
                  <a:srgbClr val="000000">
                    <a:alpha val="43137"/>
                  </a:srgbClr>
                </a:outerShdw>
              </a:effectLst>
              <a:latin typeface="Imprint MT Shadow" panose="04020605060303030202" pitchFamily="82" charset="0"/>
            </a:endParaRPr>
          </a:p>
          <a:p>
            <a:pPr marL="0" indent="0" algn="ctr">
              <a:buNone/>
            </a:pPr>
            <a:endParaRPr lang="en-US" u="sng" dirty="0" smtClean="0">
              <a:latin typeface="Imprint MT Shadow" panose="04020605060303030202" pitchFamily="82" charset="0"/>
            </a:endParaRPr>
          </a:p>
          <a:p>
            <a:pPr marL="0" indent="0" algn="ctr">
              <a:buNone/>
            </a:pPr>
            <a:endParaRPr lang="en-US" u="sng" dirty="0" smtClean="0">
              <a:latin typeface="Imprint MT Shadow" panose="04020605060303030202" pitchFamily="82" charset="0"/>
            </a:endParaRPr>
          </a:p>
          <a:p>
            <a:pPr marL="0" indent="0" algn="ctr">
              <a:buNone/>
            </a:pPr>
            <a:endParaRPr lang="en-US" sz="3500" u="sng" dirty="0" smtClean="0">
              <a:latin typeface="Imprint MT Shadow" panose="04020605060303030202" pitchFamily="82" charset="0"/>
            </a:endParaRPr>
          </a:p>
          <a:p>
            <a:pPr marL="0" indent="0" algn="ctr">
              <a:buNone/>
            </a:pPr>
            <a:r>
              <a:rPr lang="en-US" sz="3500" b="1" u="sng" dirty="0" smtClean="0">
                <a:latin typeface="Imprint MT Shadow" panose="04020605060303030202" pitchFamily="82" charset="0"/>
              </a:rPr>
              <a:t>When </a:t>
            </a:r>
            <a:r>
              <a:rPr lang="en-US" sz="3500" b="1" u="sng" dirty="0">
                <a:latin typeface="Imprint MT Shadow" panose="04020605060303030202" pitchFamily="82" charset="0"/>
              </a:rPr>
              <a:t>to </a:t>
            </a:r>
            <a:r>
              <a:rPr lang="en-US" sz="3500" b="1" u="sng" dirty="0" smtClean="0">
                <a:latin typeface="Imprint MT Shadow" panose="04020605060303030202" pitchFamily="82" charset="0"/>
              </a:rPr>
              <a:t>Stay Home</a:t>
            </a:r>
            <a:endParaRPr lang="en-US" sz="3500" b="1" u="sng" dirty="0">
              <a:latin typeface="Imprint MT Shadow" panose="04020605060303030202" pitchFamily="82" charset="0"/>
            </a:endParaRPr>
          </a:p>
          <a:p>
            <a:pPr marL="0" indent="0" algn="ctr">
              <a:buNone/>
            </a:pPr>
            <a:r>
              <a:rPr lang="en-US" dirty="0">
                <a:latin typeface="Imprint MT Shadow" panose="04020605060303030202" pitchFamily="82" charset="0"/>
              </a:rPr>
              <a:t>If you are feeling sick </a:t>
            </a:r>
            <a:r>
              <a:rPr lang="en-US" dirty="0" smtClean="0">
                <a:latin typeface="Imprint MT Shadow" panose="04020605060303030202" pitchFamily="82" charset="0"/>
              </a:rPr>
              <a:t>or displaying symptoms</a:t>
            </a:r>
          </a:p>
          <a:p>
            <a:pPr marL="0" indent="0" algn="ctr">
              <a:buNone/>
            </a:pPr>
            <a:r>
              <a:rPr lang="en-US" dirty="0" smtClean="0">
                <a:latin typeface="Imprint MT Shadow" panose="04020605060303030202" pitchFamily="82" charset="0"/>
              </a:rPr>
              <a:t>Stay Home</a:t>
            </a:r>
          </a:p>
        </p:txBody>
      </p:sp>
      <p:sp>
        <p:nvSpPr>
          <p:cNvPr id="7" name="Text Box 1"/>
          <p:cNvSpPr txBox="1"/>
          <p:nvPr/>
        </p:nvSpPr>
        <p:spPr>
          <a:xfrm>
            <a:off x="2585911" y="2051292"/>
            <a:ext cx="6803391" cy="2396017"/>
          </a:xfrm>
          <a:prstGeom prst="rect">
            <a:avLst/>
          </a:prstGeom>
          <a:solidFill>
            <a:schemeClr val="accent5">
              <a:lumMod val="40000"/>
              <a:lumOff val="60000"/>
            </a:schemeClr>
          </a:solidFill>
          <a:ln w="38100">
            <a:solidFill>
              <a:schemeClr val="accent5">
                <a:lumMod val="75000"/>
              </a:schemeClr>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ea typeface="Times New Roman" panose="02020603050405020304" pitchFamily="18" charset="0"/>
              </a:rPr>
              <a:t>Symptoms include, but not limited </a:t>
            </a:r>
            <a:r>
              <a:rPr lang="en-US" sz="1400" b="1" dirty="0" smtClean="0">
                <a:ea typeface="Times New Roman" panose="02020603050405020304" pitchFamily="18" charset="0"/>
              </a:rPr>
              <a:t>to, </a:t>
            </a:r>
            <a:r>
              <a:rPr lang="en-US" sz="1400" b="1" dirty="0">
                <a:ea typeface="Times New Roman" panose="02020603050405020304" pitchFamily="18" charset="0"/>
              </a:rPr>
              <a:t>are:</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Cough</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Shortness of breath or difficulty breathing</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Chills</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Repeated shaking with chills</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Muscle pain</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Headache</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Sore Throat</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Loss of taste or smell</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a:ea typeface="Times New Roman" panose="02020603050405020304" pitchFamily="18" charset="0"/>
              </a:rPr>
              <a:t>Diarrhea</a:t>
            </a:r>
            <a:endParaRPr lang="en-US" sz="1100" dirty="0">
              <a:ea typeface="Calibri" panose="020F0502020204030204" pitchFamily="34" charset="0"/>
            </a:endParaRPr>
          </a:p>
          <a:p>
            <a:pPr marL="1142914" lvl="2" indent="-228584">
              <a:buFont typeface="Wingdings" panose="05000000000000000000" pitchFamily="2" charset="2"/>
              <a:buChar char=""/>
            </a:pPr>
            <a:r>
              <a:rPr lang="en-US" sz="1200" dirty="0" smtClean="0">
                <a:ea typeface="Times New Roman" panose="02020603050405020304" pitchFamily="18" charset="0"/>
              </a:rPr>
              <a:t>Temperature </a:t>
            </a:r>
            <a:r>
              <a:rPr lang="en-US" sz="1200" dirty="0">
                <a:ea typeface="Times New Roman" panose="02020603050405020304" pitchFamily="18" charset="0"/>
              </a:rPr>
              <a:t>greater than </a:t>
            </a:r>
            <a:r>
              <a:rPr lang="en-US" sz="1200" dirty="0" smtClean="0">
                <a:ea typeface="Times New Roman" panose="02020603050405020304" pitchFamily="18" charset="0"/>
              </a:rPr>
              <a:t>100.0 </a:t>
            </a:r>
            <a:r>
              <a:rPr lang="en-US" sz="1200" dirty="0">
                <a:ea typeface="Times New Roman" panose="02020603050405020304" pitchFamily="18" charset="0"/>
              </a:rPr>
              <a:t>degrees </a:t>
            </a:r>
            <a:r>
              <a:rPr lang="en-US" sz="1200" dirty="0" smtClean="0">
                <a:ea typeface="Times New Roman" panose="02020603050405020304" pitchFamily="18" charset="0"/>
              </a:rPr>
              <a:t>Fahrenheit</a:t>
            </a:r>
            <a:endParaRPr lang="en-US" sz="1100" dirty="0">
              <a:ea typeface="Calibri" panose="020F0502020204030204" pitchFamily="34" charset="0"/>
            </a:endParaRPr>
          </a:p>
          <a:p>
            <a:pPr marL="628603" indent="-228584"/>
            <a:r>
              <a:rPr lang="en-US" sz="1200" dirty="0">
                <a:solidFill>
                  <a:srgbClr val="000000"/>
                </a:solidFill>
                <a:ea typeface="Calibri" panose="020F0502020204030204" pitchFamily="34" charset="0"/>
              </a:rPr>
              <a:t> </a:t>
            </a:r>
          </a:p>
          <a:p>
            <a:pPr>
              <a:lnSpc>
                <a:spcPct val="107000"/>
              </a:lnSpc>
              <a:spcAft>
                <a:spcPts val="800"/>
              </a:spcAft>
            </a:pPr>
            <a:r>
              <a:rPr lang="en-US" sz="11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397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7854" y="1706775"/>
            <a:ext cx="8886305" cy="2308324"/>
          </a:xfrm>
          <a:prstGeom prst="rect">
            <a:avLst/>
          </a:prstGeom>
        </p:spPr>
        <p:txBody>
          <a:bodyPr wrap="square">
            <a:spAutoFit/>
          </a:bodyPr>
          <a:lstStyle/>
          <a:p>
            <a:pPr>
              <a:buFont typeface="Wingdings" panose="05000000000000000000" pitchFamily="2" charset="2"/>
              <a:buChar char="Ø"/>
            </a:pPr>
            <a:r>
              <a:rPr lang="en-US" b="1" dirty="0">
                <a:latin typeface="Imprint MT Shadow" panose="04020605060303030202" pitchFamily="82" charset="0"/>
              </a:rPr>
              <a:t>Maintain a minimum distance of 6 feet from </a:t>
            </a:r>
            <a:r>
              <a:rPr lang="en-US" b="1" dirty="0" smtClean="0">
                <a:latin typeface="Imprint MT Shadow" panose="04020605060303030202" pitchFamily="82" charset="0"/>
              </a:rPr>
              <a:t>others </a:t>
            </a:r>
          </a:p>
          <a:p>
            <a:pPr>
              <a:buFont typeface="Wingdings" panose="05000000000000000000" pitchFamily="2" charset="2"/>
              <a:buChar char="Ø"/>
            </a:pPr>
            <a:endParaRPr lang="en-US" b="1" dirty="0">
              <a:latin typeface="Imprint MT Shadow" panose="04020605060303030202" pitchFamily="82" charset="0"/>
            </a:endParaRPr>
          </a:p>
          <a:p>
            <a:pPr>
              <a:buFont typeface="Wingdings" panose="05000000000000000000" pitchFamily="2" charset="2"/>
              <a:buChar char="Ø"/>
            </a:pPr>
            <a:r>
              <a:rPr lang="en-US" b="1" dirty="0" smtClean="0">
                <a:latin typeface="Imprint MT Shadow" panose="04020605060303030202" pitchFamily="82" charset="0"/>
              </a:rPr>
              <a:t>Avoid close contact with others</a:t>
            </a:r>
            <a:endParaRPr lang="en-US" b="1" dirty="0">
              <a:latin typeface="Imprint MT Shadow" panose="04020605060303030202" pitchFamily="82" charset="0"/>
            </a:endParaRPr>
          </a:p>
          <a:p>
            <a:pPr>
              <a:buFont typeface="Wingdings" panose="05000000000000000000" pitchFamily="2" charset="2"/>
              <a:buChar char="Ø"/>
            </a:pPr>
            <a:endParaRPr lang="en-US" b="1" dirty="0">
              <a:latin typeface="Imprint MT Shadow" panose="04020605060303030202" pitchFamily="82" charset="0"/>
            </a:endParaRPr>
          </a:p>
          <a:p>
            <a:pPr>
              <a:buFont typeface="Wingdings" panose="05000000000000000000" pitchFamily="2" charset="2"/>
              <a:buChar char="Ø"/>
            </a:pPr>
            <a:r>
              <a:rPr lang="en-US" b="1" dirty="0">
                <a:latin typeface="Imprint MT Shadow" panose="04020605060303030202" pitchFamily="82" charset="0"/>
              </a:rPr>
              <a:t>Wear a face covering while inside the </a:t>
            </a:r>
            <a:r>
              <a:rPr lang="en-US" b="1" dirty="0" smtClean="0">
                <a:latin typeface="Imprint MT Shadow" panose="04020605060303030202" pitchFamily="82" charset="0"/>
              </a:rPr>
              <a:t>Library, at Friends 10-Cent Bookshelves </a:t>
            </a:r>
          </a:p>
          <a:p>
            <a:r>
              <a:rPr lang="en-US" b="1" dirty="0">
                <a:latin typeface="Imprint MT Shadow" panose="04020605060303030202" pitchFamily="82" charset="0"/>
              </a:rPr>
              <a:t> </a:t>
            </a:r>
            <a:r>
              <a:rPr lang="en-US" b="1" dirty="0" smtClean="0">
                <a:latin typeface="Imprint MT Shadow" panose="04020605060303030202" pitchFamily="82" charset="0"/>
              </a:rPr>
              <a:t>   and at the Friends Donation Bin</a:t>
            </a:r>
            <a:endParaRPr lang="en-US" b="1" dirty="0">
              <a:latin typeface="Imprint MT Shadow" panose="04020605060303030202" pitchFamily="82" charset="0"/>
            </a:endParaRPr>
          </a:p>
          <a:p>
            <a:pPr>
              <a:buFont typeface="Wingdings" panose="05000000000000000000" pitchFamily="2" charset="2"/>
              <a:buChar char="Ø"/>
            </a:pPr>
            <a:endParaRPr lang="en-US" b="1" dirty="0">
              <a:latin typeface="Imprint MT Shadow" panose="04020605060303030202" pitchFamily="82" charset="0"/>
            </a:endParaRPr>
          </a:p>
          <a:p>
            <a:pPr>
              <a:buFont typeface="Wingdings" panose="05000000000000000000" pitchFamily="2" charset="2"/>
              <a:buChar char="Ø"/>
            </a:pPr>
            <a:r>
              <a:rPr lang="en-US" b="1" dirty="0">
                <a:latin typeface="Imprint MT Shadow" panose="04020605060303030202" pitchFamily="82" charset="0"/>
              </a:rPr>
              <a:t>If you are feeling ill, notify the </a:t>
            </a:r>
            <a:r>
              <a:rPr lang="en-US" b="1" dirty="0" smtClean="0">
                <a:latin typeface="Imprint MT Shadow" panose="04020605060303030202" pitchFamily="82" charset="0"/>
              </a:rPr>
              <a:t>Library Volunteer Coordinator that you need to go home</a:t>
            </a:r>
            <a:endParaRPr lang="en-US" b="1" dirty="0">
              <a:latin typeface="Imprint MT Shadow" panose="04020605060303030202" pitchFamily="82" charset="0"/>
            </a:endParaRPr>
          </a:p>
        </p:txBody>
      </p:sp>
      <p:pic>
        <p:nvPicPr>
          <p:cNvPr id="5" name="Content Placeholder 5">
            <a:extLst>
              <a:ext uri="{FF2B5EF4-FFF2-40B4-BE49-F238E27FC236}">
                <a16:creationId xmlns:a16="http://schemas.microsoft.com/office/drawing/2014/main" id="{1EE178A4-92AD-4593-A7C3-6DE204C81A9D}"/>
              </a:ext>
            </a:extLst>
          </p:cNvPr>
          <p:cNvPicPr>
            <a:picLocks noChangeAspect="1"/>
          </p:cNvPicPr>
          <p:nvPr/>
        </p:nvPicPr>
        <p:blipFill>
          <a:blip r:embed="rId2"/>
          <a:stretch>
            <a:fillRect/>
          </a:stretch>
        </p:blipFill>
        <p:spPr>
          <a:xfrm>
            <a:off x="1860844" y="4421030"/>
            <a:ext cx="3218234" cy="1906114"/>
          </a:xfrm>
          <a:prstGeom prst="rect">
            <a:avLst/>
          </a:prstGeom>
        </p:spPr>
      </p:pic>
      <p:sp>
        <p:nvSpPr>
          <p:cNvPr id="6" name="Title 1"/>
          <p:cNvSpPr txBox="1">
            <a:spLocks/>
          </p:cNvSpPr>
          <p:nvPr/>
        </p:nvSpPr>
        <p:spPr>
          <a:xfrm>
            <a:off x="1741419" y="66507"/>
            <a:ext cx="8211455" cy="8023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3600" dirty="0">
                <a:latin typeface="Imprint MT Shadow" panose="04020605060303030202" pitchFamily="82" charset="0"/>
              </a:rPr>
              <a:t>Volunteer safety training</a:t>
            </a:r>
          </a:p>
        </p:txBody>
      </p:sp>
      <p:sp>
        <p:nvSpPr>
          <p:cNvPr id="3" name="TextBox 2"/>
          <p:cNvSpPr txBox="1"/>
          <p:nvPr/>
        </p:nvSpPr>
        <p:spPr>
          <a:xfrm>
            <a:off x="3924001" y="747766"/>
            <a:ext cx="4131425" cy="846386"/>
          </a:xfrm>
          <a:prstGeom prst="rect">
            <a:avLst/>
          </a:prstGeom>
          <a:noFill/>
        </p:spPr>
        <p:txBody>
          <a:bodyPr wrap="square" rtlCol="0">
            <a:spAutoFit/>
          </a:bodyPr>
          <a:lstStyle/>
          <a:p>
            <a:pPr algn="ctr"/>
            <a:r>
              <a:rPr lang="en-US" sz="3500" b="1" u="sng" dirty="0">
                <a:latin typeface="Imprint MT Shadow" panose="04020605060303030202" pitchFamily="82" charset="0"/>
              </a:rPr>
              <a:t>Social Distancing</a:t>
            </a:r>
          </a:p>
          <a:p>
            <a:pPr algn="ctr"/>
            <a:endParaRPr lang="en-US" sz="1400" dirty="0">
              <a:latin typeface="Imprint MT Shadow" panose="04020605060303030202" pitchFamily="8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484" y="4373404"/>
            <a:ext cx="3198158" cy="1953740"/>
          </a:xfrm>
          <a:prstGeom prst="rect">
            <a:avLst/>
          </a:prstGeom>
        </p:spPr>
      </p:pic>
    </p:spTree>
    <p:extLst>
      <p:ext uri="{BB962C8B-B14F-4D97-AF65-F5344CB8AC3E}">
        <p14:creationId xmlns:p14="http://schemas.microsoft.com/office/powerpoint/2010/main" val="63691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5167" y="1094640"/>
            <a:ext cx="8206231" cy="2385268"/>
          </a:xfrm>
          <a:prstGeom prst="rect">
            <a:avLst/>
          </a:prstGeom>
        </p:spPr>
        <p:txBody>
          <a:bodyPr wrap="square">
            <a:spAutoFit/>
          </a:bodyPr>
          <a:lstStyle/>
          <a:p>
            <a:pPr algn="ctr"/>
            <a:r>
              <a:rPr lang="en-US" sz="3500" b="1" u="sng" dirty="0">
                <a:latin typeface="Imprint MT Shadow" panose="04020605060303030202" pitchFamily="82" charset="0"/>
              </a:rPr>
              <a:t>Handwashing</a:t>
            </a:r>
          </a:p>
          <a:p>
            <a:pPr algn="ctr"/>
            <a:endParaRPr lang="en-US" sz="600" b="1" u="sng" dirty="0">
              <a:latin typeface="Imprint MT Shadow" panose="04020605060303030202" pitchFamily="82" charset="0"/>
            </a:endParaRPr>
          </a:p>
          <a:p>
            <a:pPr>
              <a:buFont typeface="Wingdings" panose="05000000000000000000" pitchFamily="2" charset="2"/>
              <a:buChar char="Ø"/>
            </a:pPr>
            <a:r>
              <a:rPr lang="en-US" b="1" dirty="0">
                <a:latin typeface="Imprint MT Shadow" panose="04020605060303030202" pitchFamily="82" charset="0"/>
              </a:rPr>
              <a:t>Wash your hands with soap and water for a minimum of 20 seconds before, </a:t>
            </a:r>
          </a:p>
          <a:p>
            <a:r>
              <a:rPr lang="en-US" b="1" dirty="0">
                <a:latin typeface="Imprint MT Shadow" panose="04020605060303030202" pitchFamily="82" charset="0"/>
              </a:rPr>
              <a:t>    during and after volunteering</a:t>
            </a:r>
          </a:p>
          <a:p>
            <a:pPr>
              <a:buFont typeface="Wingdings" panose="05000000000000000000" pitchFamily="2" charset="2"/>
              <a:buChar char="Ø"/>
            </a:pPr>
            <a:endParaRPr lang="en-US" b="1" dirty="0">
              <a:latin typeface="Imprint MT Shadow" panose="04020605060303030202" pitchFamily="82" charset="0"/>
            </a:endParaRPr>
          </a:p>
          <a:p>
            <a:pPr>
              <a:buFont typeface="Wingdings" panose="05000000000000000000" pitchFamily="2" charset="2"/>
              <a:buChar char="Ø"/>
            </a:pPr>
            <a:r>
              <a:rPr lang="en-US" b="1" dirty="0">
                <a:latin typeface="Imprint MT Shadow" panose="04020605060303030202" pitchFamily="82" charset="0"/>
              </a:rPr>
              <a:t>If soap and water are not available, use hand sanitizer for at least 15 seconds</a:t>
            </a:r>
          </a:p>
          <a:p>
            <a:pPr>
              <a:buFont typeface="Wingdings" panose="05000000000000000000" pitchFamily="2" charset="2"/>
              <a:buChar char="Ø"/>
            </a:pPr>
            <a:endParaRPr lang="en-US" b="1" dirty="0">
              <a:latin typeface="Imprint MT Shadow" panose="04020605060303030202" pitchFamily="82" charset="0"/>
            </a:endParaRPr>
          </a:p>
          <a:p>
            <a:pPr>
              <a:buFont typeface="Wingdings" panose="05000000000000000000" pitchFamily="2" charset="2"/>
              <a:buChar char="Ø"/>
            </a:pPr>
            <a:r>
              <a:rPr lang="en-US" b="1" dirty="0">
                <a:latin typeface="Imprint MT Shadow" panose="04020605060303030202" pitchFamily="82" charset="0"/>
              </a:rPr>
              <a:t>Avoid touching your eyes, nose and mouth.</a:t>
            </a:r>
          </a:p>
        </p:txBody>
      </p:sp>
      <p:sp>
        <p:nvSpPr>
          <p:cNvPr id="6" name="Title 1"/>
          <p:cNvSpPr>
            <a:spLocks noGrp="1"/>
          </p:cNvSpPr>
          <p:nvPr>
            <p:ph type="title"/>
          </p:nvPr>
        </p:nvSpPr>
        <p:spPr>
          <a:xfrm>
            <a:off x="923846" y="-22559"/>
            <a:ext cx="10353761" cy="1326321"/>
          </a:xfrm>
        </p:spPr>
        <p:txBody>
          <a:bodyPr>
            <a:normAutofit/>
          </a:bodyPr>
          <a:lstStyle/>
          <a:p>
            <a:r>
              <a:rPr lang="en-US" sz="3600" dirty="0">
                <a:latin typeface="Imprint MT Shadow" panose="04020605060303030202" pitchFamily="82" charset="0"/>
              </a:rPr>
              <a:t>Volunteer safety training</a:t>
            </a: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045" y="3585532"/>
            <a:ext cx="3999828" cy="283006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539" r="4202" b="14600"/>
          <a:stretch/>
        </p:blipFill>
        <p:spPr>
          <a:xfrm rot="20617603">
            <a:off x="9765478" y="2318530"/>
            <a:ext cx="1153743" cy="617354"/>
          </a:xfrm>
          <a:prstGeom prst="rect">
            <a:avLst/>
          </a:prstGeom>
        </p:spPr>
      </p:pic>
    </p:spTree>
    <p:extLst>
      <p:ext uri="{BB962C8B-B14F-4D97-AF65-F5344CB8AC3E}">
        <p14:creationId xmlns:p14="http://schemas.microsoft.com/office/powerpoint/2010/main" val="136594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78182" y="1102941"/>
            <a:ext cx="7764087" cy="4932099"/>
          </a:xfrm>
        </p:spPr>
        <p:txBody>
          <a:bodyPr>
            <a:normAutofit/>
          </a:bodyPr>
          <a:lstStyle/>
          <a:p>
            <a:pPr marL="0" indent="0" algn="ctr">
              <a:buNone/>
            </a:pPr>
            <a:r>
              <a:rPr lang="en-US" sz="2800" u="sng" dirty="0">
                <a:latin typeface="Imprint MT Shadow" panose="04020605060303030202" pitchFamily="82" charset="0"/>
              </a:rPr>
              <a:t>How and </a:t>
            </a:r>
            <a:r>
              <a:rPr lang="en-US" sz="2800" u="sng" dirty="0" smtClean="0">
                <a:latin typeface="Imprint MT Shadow" panose="04020605060303030202" pitchFamily="82" charset="0"/>
              </a:rPr>
              <a:t>When </a:t>
            </a:r>
            <a:r>
              <a:rPr lang="en-US" sz="2800" u="sng" dirty="0">
                <a:latin typeface="Imprint MT Shadow" panose="04020605060303030202" pitchFamily="82" charset="0"/>
              </a:rPr>
              <a:t>to </a:t>
            </a:r>
            <a:r>
              <a:rPr lang="en-US" sz="2800" u="sng" dirty="0" smtClean="0">
                <a:latin typeface="Imprint MT Shadow" panose="04020605060303030202" pitchFamily="82" charset="0"/>
              </a:rPr>
              <a:t>Wear </a:t>
            </a:r>
            <a:r>
              <a:rPr lang="en-US" sz="2800" u="sng" dirty="0">
                <a:latin typeface="Imprint MT Shadow" panose="04020605060303030202" pitchFamily="82" charset="0"/>
              </a:rPr>
              <a:t>a </a:t>
            </a:r>
            <a:r>
              <a:rPr lang="en-US" sz="2800" u="sng" dirty="0" smtClean="0">
                <a:latin typeface="Imprint MT Shadow" panose="04020605060303030202" pitchFamily="82" charset="0"/>
              </a:rPr>
              <a:t>Face Covering</a:t>
            </a:r>
            <a:endParaRPr lang="en-US" sz="2800" u="sng" dirty="0">
              <a:latin typeface="Imprint MT Shadow" panose="04020605060303030202" pitchFamily="82" charset="0"/>
            </a:endParaRPr>
          </a:p>
          <a:p>
            <a:pPr marL="0" indent="0" algn="ctr">
              <a:lnSpc>
                <a:spcPct val="100000"/>
              </a:lnSpc>
              <a:buNone/>
            </a:pPr>
            <a:r>
              <a:rPr lang="en-US" sz="1600" dirty="0">
                <a:latin typeface="Imprint MT Shadow" panose="04020605060303030202" pitchFamily="82" charset="0"/>
              </a:rPr>
              <a:t>Masks are </a:t>
            </a:r>
            <a:r>
              <a:rPr lang="en-US" sz="1600" dirty="0" smtClean="0">
                <a:latin typeface="Imprint MT Shadow" panose="04020605060303030202" pitchFamily="82" charset="0"/>
              </a:rPr>
              <a:t>required while </a:t>
            </a:r>
            <a:r>
              <a:rPr lang="en-US" sz="1600" dirty="0">
                <a:latin typeface="Imprint MT Shadow" panose="04020605060303030202" pitchFamily="82" charset="0"/>
              </a:rPr>
              <a:t>inside the </a:t>
            </a:r>
            <a:r>
              <a:rPr lang="en-US" sz="1600" dirty="0" smtClean="0">
                <a:latin typeface="Imprint MT Shadow" panose="04020605060303030202" pitchFamily="82" charset="0"/>
              </a:rPr>
              <a:t>Library </a:t>
            </a:r>
          </a:p>
          <a:p>
            <a:pPr marL="0" indent="0" algn="ctr">
              <a:lnSpc>
                <a:spcPct val="100000"/>
              </a:lnSpc>
              <a:buNone/>
            </a:pPr>
            <a:r>
              <a:rPr lang="en-US" sz="1600" dirty="0" smtClean="0">
                <a:latin typeface="Imprint MT Shadow" panose="04020605060303030202" pitchFamily="82" charset="0"/>
              </a:rPr>
              <a:t>and while performing tasks outside the Library</a:t>
            </a:r>
          </a:p>
          <a:p>
            <a:pPr marL="0" indent="0" algn="ctr">
              <a:buNone/>
            </a:pPr>
            <a:endParaRPr lang="en-US" sz="1600" dirty="0">
              <a:latin typeface="Imprint MT Shadow" panose="04020605060303030202" pitchFamily="82" charset="0"/>
            </a:endParaRPr>
          </a:p>
        </p:txBody>
      </p:sp>
      <p:sp>
        <p:nvSpPr>
          <p:cNvPr id="4" name="Title 1"/>
          <p:cNvSpPr>
            <a:spLocks noGrp="1"/>
          </p:cNvSpPr>
          <p:nvPr>
            <p:ph type="title"/>
          </p:nvPr>
        </p:nvSpPr>
        <p:spPr>
          <a:xfrm>
            <a:off x="941297" y="9"/>
            <a:ext cx="10353761" cy="1040091"/>
          </a:xfrm>
        </p:spPr>
        <p:txBody>
          <a:bodyPr>
            <a:normAutofit/>
          </a:bodyPr>
          <a:lstStyle/>
          <a:p>
            <a:r>
              <a:rPr lang="en-US" sz="3600" dirty="0">
                <a:latin typeface="Imprint MT Shadow" panose="04020605060303030202" pitchFamily="82" charset="0"/>
              </a:rPr>
              <a:t>Volunteer safety training</a:t>
            </a:r>
          </a:p>
        </p:txBody>
      </p:sp>
      <p:pic>
        <p:nvPicPr>
          <p:cNvPr id="9" name="Content Placeholder 3"/>
          <p:cNvPicPr>
            <a:picLocks noChangeAspect="1"/>
          </p:cNvPicPr>
          <p:nvPr/>
        </p:nvPicPr>
        <p:blipFill rotWithShape="1">
          <a:blip r:embed="rId2"/>
          <a:srcRect b="4764"/>
          <a:stretch/>
        </p:blipFill>
        <p:spPr>
          <a:xfrm>
            <a:off x="2450970" y="2722722"/>
            <a:ext cx="6819009" cy="3567271"/>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398" r="23715"/>
          <a:stretch/>
        </p:blipFill>
        <p:spPr>
          <a:xfrm rot="4606893">
            <a:off x="6214461" y="3693339"/>
            <a:ext cx="777665" cy="1343407"/>
          </a:xfrm>
          <a:prstGeom prst="rect">
            <a:avLst/>
          </a:prstGeom>
        </p:spPr>
      </p:pic>
    </p:spTree>
    <p:extLst>
      <p:ext uri="{BB962C8B-B14F-4D97-AF65-F5344CB8AC3E}">
        <p14:creationId xmlns:p14="http://schemas.microsoft.com/office/powerpoint/2010/main" val="3330553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5" name="Rectangle 4"/>
          <p:cNvSpPr/>
          <p:nvPr/>
        </p:nvSpPr>
        <p:spPr>
          <a:xfrm>
            <a:off x="2286910" y="1675865"/>
            <a:ext cx="7426948" cy="1200329"/>
          </a:xfrm>
          <a:prstGeom prst="rect">
            <a:avLst/>
          </a:prstGeom>
        </p:spPr>
        <p:txBody>
          <a:bodyPr wrap="square">
            <a:spAutoFit/>
          </a:bodyPr>
          <a:lstStyle/>
          <a:p>
            <a:pPr marL="285724" indent="-285724">
              <a:buFont typeface="Wingdings" panose="05000000000000000000" pitchFamily="2" charset="2"/>
              <a:buChar char="Ø"/>
            </a:pPr>
            <a:r>
              <a:rPr lang="en-US" b="1" dirty="0">
                <a:latin typeface="Imprint MT Shadow" panose="04020605060303030202" pitchFamily="82" charset="0"/>
              </a:rPr>
              <a:t>Gloves will be available to volunteers </a:t>
            </a:r>
            <a:r>
              <a:rPr lang="en-US" b="1" dirty="0" smtClean="0">
                <a:latin typeface="Imprint MT Shadow" panose="04020605060303030202" pitchFamily="82" charset="0"/>
              </a:rPr>
              <a:t>and staff</a:t>
            </a:r>
            <a:endParaRPr lang="en-US" b="1" dirty="0">
              <a:latin typeface="Imprint MT Shadow" panose="04020605060303030202" pitchFamily="82" charset="0"/>
            </a:endParaRPr>
          </a:p>
          <a:p>
            <a:pPr marL="285724" indent="-285724">
              <a:buFont typeface="Wingdings" panose="05000000000000000000" pitchFamily="2" charset="2"/>
              <a:buChar char="Ø"/>
            </a:pPr>
            <a:endParaRPr lang="en-US" b="1" dirty="0">
              <a:latin typeface="Imprint MT Shadow" panose="04020605060303030202" pitchFamily="82" charset="0"/>
            </a:endParaRPr>
          </a:p>
          <a:p>
            <a:pPr marL="285724" indent="-285724">
              <a:buFont typeface="Wingdings" panose="05000000000000000000" pitchFamily="2" charset="2"/>
              <a:buChar char="Ø"/>
            </a:pPr>
            <a:r>
              <a:rPr lang="en-US" b="1" dirty="0">
                <a:latin typeface="Imprint MT Shadow" panose="04020605060303030202" pitchFamily="82" charset="0"/>
              </a:rPr>
              <a:t>Gloves are to be worn when handling books, accepting donations, pushing carts, cleaning workspaces, and handling </a:t>
            </a:r>
            <a:r>
              <a:rPr lang="en-US" b="1" dirty="0" smtClean="0">
                <a:latin typeface="Imprint MT Shadow" panose="04020605060303030202" pitchFamily="82" charset="0"/>
              </a:rPr>
              <a:t>money</a:t>
            </a:r>
            <a:endParaRPr lang="en-US" b="1" dirty="0">
              <a:latin typeface="Imprint MT Shadow" panose="04020605060303030202" pitchFamily="82" charset="0"/>
            </a:endParaRPr>
          </a:p>
        </p:txBody>
      </p:sp>
      <p:pic>
        <p:nvPicPr>
          <p:cNvPr id="7" name="Picture 6"/>
          <p:cNvPicPr>
            <a:picLocks noChangeAspect="1"/>
          </p:cNvPicPr>
          <p:nvPr/>
        </p:nvPicPr>
        <p:blipFill rotWithShape="1">
          <a:blip r:embed="rId2"/>
          <a:srcRect l="-164" t="285" r="4215" b="29833"/>
          <a:stretch/>
        </p:blipFill>
        <p:spPr>
          <a:xfrm>
            <a:off x="3291840" y="3223967"/>
            <a:ext cx="5595069" cy="2711320"/>
          </a:xfrm>
          <a:prstGeom prst="rect">
            <a:avLst/>
          </a:prstGeom>
        </p:spPr>
      </p:pic>
      <p:sp>
        <p:nvSpPr>
          <p:cNvPr id="8" name="Title 1"/>
          <p:cNvSpPr txBox="1">
            <a:spLocks/>
          </p:cNvSpPr>
          <p:nvPr/>
        </p:nvSpPr>
        <p:spPr>
          <a:xfrm>
            <a:off x="998646" y="-112459"/>
            <a:ext cx="10353761" cy="11407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3600" dirty="0">
                <a:latin typeface="Imprint MT Shadow" panose="04020605060303030202" pitchFamily="82" charset="0"/>
              </a:rPr>
              <a:t>Volunteer safety training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12085">
            <a:off x="9332287" y="1828522"/>
            <a:ext cx="1066073" cy="1066073"/>
          </a:xfrm>
          <a:prstGeom prst="rect">
            <a:avLst/>
          </a:prstGeom>
        </p:spPr>
      </p:pic>
      <p:sp>
        <p:nvSpPr>
          <p:cNvPr id="4" name="Title 3"/>
          <p:cNvSpPr>
            <a:spLocks noGrp="1"/>
          </p:cNvSpPr>
          <p:nvPr>
            <p:ph type="title"/>
          </p:nvPr>
        </p:nvSpPr>
        <p:spPr>
          <a:xfrm>
            <a:off x="938743" y="675096"/>
            <a:ext cx="10353761" cy="900148"/>
          </a:xfrm>
        </p:spPr>
        <p:txBody>
          <a:bodyPr>
            <a:normAutofit/>
          </a:bodyPr>
          <a:lstStyle/>
          <a:p>
            <a:r>
              <a:rPr lang="en-US" sz="3500" cap="none" dirty="0" smtClean="0">
                <a:latin typeface="Imprint MT Shadow" panose="04020605060303030202" pitchFamily="82" charset="0"/>
              </a:rPr>
              <a:t>Wearing Gloves</a:t>
            </a:r>
            <a:endParaRPr lang="en-US" sz="3500" cap="none" dirty="0">
              <a:latin typeface="Imprint MT Shadow" panose="04020605060303030202" pitchFamily="82" charset="0"/>
            </a:endParaRPr>
          </a:p>
        </p:txBody>
      </p:sp>
    </p:spTree>
    <p:extLst>
      <p:ext uri="{BB962C8B-B14F-4D97-AF65-F5344CB8AC3E}">
        <p14:creationId xmlns:p14="http://schemas.microsoft.com/office/powerpoint/2010/main" val="122926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66" y="3"/>
            <a:ext cx="10353761" cy="919940"/>
          </a:xfrm>
        </p:spPr>
        <p:txBody>
          <a:bodyPr>
            <a:normAutofit/>
          </a:bodyPr>
          <a:lstStyle/>
          <a:p>
            <a:r>
              <a:rPr lang="en-US" sz="3600" b="0" dirty="0">
                <a:latin typeface="Imprint MT Shadow" panose="04020605060303030202" pitchFamily="82" charset="0"/>
              </a:rPr>
              <a:t>Volunteer safety training</a:t>
            </a:r>
          </a:p>
        </p:txBody>
      </p:sp>
      <p:sp>
        <p:nvSpPr>
          <p:cNvPr id="3" name="Content Placeholder 2"/>
          <p:cNvSpPr>
            <a:spLocks noGrp="1"/>
          </p:cNvSpPr>
          <p:nvPr>
            <p:ph sz="quarter" idx="13"/>
          </p:nvPr>
        </p:nvSpPr>
        <p:spPr>
          <a:xfrm>
            <a:off x="1700714" y="919942"/>
            <a:ext cx="8753611" cy="5697673"/>
          </a:xfrm>
        </p:spPr>
        <p:txBody>
          <a:bodyPr>
            <a:normAutofit fontScale="92500" lnSpcReduction="20000"/>
          </a:bodyPr>
          <a:lstStyle/>
          <a:p>
            <a:pPr marL="0" indent="0">
              <a:buNone/>
            </a:pPr>
            <a:r>
              <a:rPr lang="en-US" sz="1900" b="1" u="sng" dirty="0">
                <a:latin typeface="Imprint MT Shadow" panose="04020605060303030202" pitchFamily="82" charset="0"/>
              </a:rPr>
              <a:t>Cleaning and Disinfecting Equipment</a:t>
            </a:r>
          </a:p>
          <a:p>
            <a:pPr>
              <a:spcBef>
                <a:spcPts val="0"/>
              </a:spcBef>
              <a:buFont typeface="Wingdings" panose="05000000000000000000" pitchFamily="2" charset="2"/>
              <a:buChar char="Ø"/>
            </a:pPr>
            <a:r>
              <a:rPr lang="en-US" sz="1900" b="1" dirty="0">
                <a:latin typeface="Imprint MT Shadow" panose="04020605060303030202" pitchFamily="82" charset="0"/>
              </a:rPr>
              <a:t>Clean all equipment </a:t>
            </a:r>
            <a:r>
              <a:rPr lang="en-US" sz="1900" b="1" dirty="0" smtClean="0">
                <a:latin typeface="Imprint MT Shadow" panose="04020605060303030202" pitchFamily="82" charset="0"/>
              </a:rPr>
              <a:t>before, during, and after your shift; carts</a:t>
            </a:r>
            <a:r>
              <a:rPr lang="en-US" sz="1900" b="1" dirty="0">
                <a:latin typeface="Imprint MT Shadow" panose="04020605060303030202" pitchFamily="82" charset="0"/>
              </a:rPr>
              <a:t>, desk, tables, pens, scissors, stapler, computer, mouse, and </a:t>
            </a:r>
            <a:r>
              <a:rPr lang="en-US" sz="1900" b="1" dirty="0" smtClean="0">
                <a:latin typeface="Imprint MT Shadow" panose="04020605060303030202" pitchFamily="82" charset="0"/>
              </a:rPr>
              <a:t>phone</a:t>
            </a:r>
            <a:endParaRPr lang="en-US" sz="1900" b="1" dirty="0">
              <a:latin typeface="Imprint MT Shadow" panose="04020605060303030202" pitchFamily="82" charset="0"/>
            </a:endParaRPr>
          </a:p>
          <a:p>
            <a:pPr marL="0" indent="0">
              <a:buNone/>
            </a:pPr>
            <a:endParaRPr lang="en-US" sz="1900" b="1" u="sng" dirty="0">
              <a:latin typeface="Imprint MT Shadow" panose="04020605060303030202" pitchFamily="82" charset="0"/>
            </a:endParaRPr>
          </a:p>
          <a:p>
            <a:pPr marL="0" indent="0">
              <a:spcBef>
                <a:spcPts val="0"/>
              </a:spcBef>
              <a:buNone/>
            </a:pPr>
            <a:r>
              <a:rPr lang="en-US" sz="1900" b="1" u="sng" dirty="0">
                <a:latin typeface="Imprint MT Shadow" panose="04020605060303030202" pitchFamily="82" charset="0"/>
              </a:rPr>
              <a:t>Sign-in </a:t>
            </a:r>
            <a:r>
              <a:rPr lang="en-US" sz="1900" b="1" u="sng" dirty="0" smtClean="0">
                <a:latin typeface="Imprint MT Shadow" panose="04020605060303030202" pitchFamily="82" charset="0"/>
              </a:rPr>
              <a:t>Procedures</a:t>
            </a:r>
            <a:endParaRPr lang="en-US" sz="1900" b="1" u="sng" dirty="0">
              <a:latin typeface="Imprint MT Shadow" panose="04020605060303030202" pitchFamily="82" charset="0"/>
            </a:endParaRPr>
          </a:p>
          <a:p>
            <a:pPr>
              <a:spcBef>
                <a:spcPts val="0"/>
              </a:spcBef>
              <a:buFont typeface="Wingdings" panose="05000000000000000000" pitchFamily="2" charset="2"/>
              <a:buChar char="Ø"/>
            </a:pPr>
            <a:r>
              <a:rPr lang="en-US" sz="1900" b="1" dirty="0">
                <a:latin typeface="Imprint MT Shadow" panose="04020605060303030202" pitchFamily="82" charset="0"/>
              </a:rPr>
              <a:t>Wash hands or use hand sanitizer before signing in on the computer</a:t>
            </a:r>
          </a:p>
          <a:p>
            <a:pPr>
              <a:spcBef>
                <a:spcPts val="0"/>
              </a:spcBef>
              <a:buFont typeface="Wingdings" panose="05000000000000000000" pitchFamily="2" charset="2"/>
              <a:buChar char="Ø"/>
            </a:pPr>
            <a:r>
              <a:rPr lang="en-US" sz="1900" b="1" dirty="0">
                <a:latin typeface="Imprint MT Shadow" panose="04020605060303030202" pitchFamily="82" charset="0"/>
              </a:rPr>
              <a:t>Wipe off keyboard and mouse after each use</a:t>
            </a:r>
          </a:p>
          <a:p>
            <a:pPr>
              <a:spcBef>
                <a:spcPts val="0"/>
              </a:spcBef>
              <a:buFont typeface="Wingdings" panose="05000000000000000000" pitchFamily="2" charset="2"/>
              <a:buChar char="Ø"/>
            </a:pPr>
            <a:r>
              <a:rPr lang="en-US" sz="1900" b="1" dirty="0">
                <a:latin typeface="Imprint MT Shadow" panose="04020605060303030202" pitchFamily="82" charset="0"/>
              </a:rPr>
              <a:t>If you forget to sign-in send email to </a:t>
            </a:r>
            <a:r>
              <a:rPr lang="en-US" sz="1900" b="1" dirty="0" smtClean="0">
                <a:latin typeface="Imprint MT Shadow" panose="04020605060303030202" pitchFamily="82" charset="0"/>
              </a:rPr>
              <a:t>Library Volunteer Coordinator </a:t>
            </a:r>
            <a:r>
              <a:rPr lang="en-US" sz="1900" b="1" dirty="0">
                <a:latin typeface="Imprint MT Shadow" panose="04020605060303030202" pitchFamily="82" charset="0"/>
              </a:rPr>
              <a:t>with hours </a:t>
            </a:r>
          </a:p>
          <a:p>
            <a:pPr marL="0" indent="0">
              <a:spcBef>
                <a:spcPts val="0"/>
              </a:spcBef>
              <a:buNone/>
            </a:pPr>
            <a:endParaRPr lang="en-US" sz="1900" b="1" u="sng" dirty="0">
              <a:latin typeface="Imprint MT Shadow" panose="04020605060303030202" pitchFamily="82" charset="0"/>
            </a:endParaRPr>
          </a:p>
          <a:p>
            <a:pPr marL="0" indent="0">
              <a:spcBef>
                <a:spcPts val="0"/>
              </a:spcBef>
              <a:buNone/>
            </a:pPr>
            <a:endParaRPr lang="en-US" sz="1900" b="1" u="sng" dirty="0">
              <a:latin typeface="Imprint MT Shadow" panose="04020605060303030202" pitchFamily="82" charset="0"/>
            </a:endParaRPr>
          </a:p>
          <a:p>
            <a:pPr marL="0" indent="0">
              <a:spcBef>
                <a:spcPts val="0"/>
              </a:spcBef>
              <a:buNone/>
            </a:pPr>
            <a:r>
              <a:rPr lang="en-US" sz="1900" b="1" u="sng" dirty="0">
                <a:latin typeface="Imprint MT Shadow" panose="04020605060303030202" pitchFamily="82" charset="0"/>
              </a:rPr>
              <a:t>Shift Change Procedures</a:t>
            </a:r>
          </a:p>
          <a:p>
            <a:pPr>
              <a:spcBef>
                <a:spcPts val="0"/>
              </a:spcBef>
              <a:buFont typeface="Wingdings" panose="05000000000000000000" pitchFamily="2" charset="2"/>
              <a:buChar char="Ø"/>
            </a:pPr>
            <a:r>
              <a:rPr lang="en-US" sz="1900" b="1" dirty="0" smtClean="0">
                <a:latin typeface="Imprint MT Shadow" panose="04020605060303030202" pitchFamily="82" charset="0"/>
              </a:rPr>
              <a:t>Wipe </a:t>
            </a:r>
            <a:r>
              <a:rPr lang="en-US" sz="1900" b="1" dirty="0">
                <a:latin typeface="Imprint MT Shadow" panose="04020605060303030202" pitchFamily="82" charset="0"/>
              </a:rPr>
              <a:t>down all equipment before leaving </a:t>
            </a:r>
            <a:r>
              <a:rPr lang="en-US" sz="1900" b="1" dirty="0" smtClean="0">
                <a:latin typeface="Imprint MT Shadow" panose="04020605060303030202" pitchFamily="82" charset="0"/>
              </a:rPr>
              <a:t>your shift</a:t>
            </a:r>
            <a:endParaRPr lang="en-US" sz="1900" b="1" dirty="0">
              <a:latin typeface="Imprint MT Shadow" panose="04020605060303030202" pitchFamily="82" charset="0"/>
            </a:endParaRPr>
          </a:p>
          <a:p>
            <a:pPr marL="0" indent="0">
              <a:spcBef>
                <a:spcPts val="0"/>
              </a:spcBef>
              <a:buNone/>
            </a:pPr>
            <a:r>
              <a:rPr lang="en-US" sz="1900" b="1" dirty="0">
                <a:latin typeface="Imprint MT Shadow" panose="04020605060303030202" pitchFamily="82" charset="0"/>
              </a:rPr>
              <a:t>    (desk, computer, mouse, phone, supplies, etc.)</a:t>
            </a:r>
          </a:p>
          <a:p>
            <a:pPr>
              <a:spcBef>
                <a:spcPts val="0"/>
              </a:spcBef>
              <a:buFont typeface="Wingdings" panose="05000000000000000000" pitchFamily="2" charset="2"/>
              <a:buChar char="Ø"/>
            </a:pPr>
            <a:r>
              <a:rPr lang="en-US" sz="1900" b="1" dirty="0">
                <a:latin typeface="Imprint MT Shadow" panose="04020605060303030202" pitchFamily="82" charset="0"/>
              </a:rPr>
              <a:t>Wear gloves when cleaning</a:t>
            </a:r>
          </a:p>
          <a:p>
            <a:pPr>
              <a:spcBef>
                <a:spcPts val="0"/>
              </a:spcBef>
              <a:buFont typeface="Wingdings" panose="05000000000000000000" pitchFamily="2" charset="2"/>
              <a:buChar char="Ø"/>
            </a:pPr>
            <a:endParaRPr lang="en-US" sz="1900" dirty="0">
              <a:latin typeface="Imprint MT Shadow" panose="04020605060303030202" pitchFamily="82" charset="0"/>
            </a:endParaRPr>
          </a:p>
          <a:p>
            <a:pPr marL="0" indent="0" algn="ctr">
              <a:buNone/>
            </a:pPr>
            <a:r>
              <a:rPr lang="en-US" sz="1900" u="sng" dirty="0">
                <a:latin typeface="Imprint MT Shadow" panose="04020605060303030202" pitchFamily="82" charset="0"/>
              </a:rPr>
              <a:t>Who to Contact</a:t>
            </a:r>
          </a:p>
          <a:p>
            <a:pPr marL="0" indent="0" algn="ctr">
              <a:spcBef>
                <a:spcPts val="0"/>
              </a:spcBef>
              <a:buNone/>
            </a:pPr>
            <a:r>
              <a:rPr lang="en-US" sz="1900" dirty="0">
                <a:latin typeface="Imprint MT Shadow" panose="04020605060303030202" pitchFamily="82" charset="0"/>
              </a:rPr>
              <a:t>Contact </a:t>
            </a:r>
            <a:r>
              <a:rPr lang="en-US" sz="1900" dirty="0" smtClean="0">
                <a:latin typeface="Imprint MT Shadow" panose="04020605060303030202" pitchFamily="82" charset="0"/>
              </a:rPr>
              <a:t>Library Volunteer </a:t>
            </a:r>
            <a:r>
              <a:rPr lang="en-US" sz="1900" dirty="0">
                <a:latin typeface="Imprint MT Shadow" panose="04020605060303030202" pitchFamily="82" charset="0"/>
              </a:rPr>
              <a:t>Coordinator at </a:t>
            </a:r>
            <a:r>
              <a:rPr lang="en-US" sz="1900" dirty="0" smtClean="0">
                <a:latin typeface="Imprint MT Shadow" panose="04020605060303030202" pitchFamily="82" charset="0"/>
              </a:rPr>
              <a:t>(714) 288-2569 </a:t>
            </a:r>
            <a:r>
              <a:rPr lang="en-US" sz="1900" dirty="0">
                <a:latin typeface="Imprint MT Shadow" panose="04020605060303030202" pitchFamily="82" charset="0"/>
              </a:rPr>
              <a:t>or </a:t>
            </a:r>
            <a:r>
              <a:rPr lang="en-US" sz="1900" dirty="0">
                <a:latin typeface="Imprint MT Shadow" panose="04020605060303030202" pitchFamily="82" charset="0"/>
                <a:hlinkClick r:id="rId2"/>
              </a:rPr>
              <a:t>lgroscost@cityoforange.org</a:t>
            </a:r>
            <a:endParaRPr lang="en-US" sz="1900" dirty="0">
              <a:latin typeface="Imprint MT Shadow" panose="04020605060303030202" pitchFamily="82" charset="0"/>
            </a:endParaRPr>
          </a:p>
          <a:p>
            <a:pPr marL="0" indent="0" algn="ctr">
              <a:spcBef>
                <a:spcPts val="0"/>
              </a:spcBef>
              <a:buNone/>
            </a:pPr>
            <a:r>
              <a:rPr lang="en-US" sz="1900" dirty="0">
                <a:latin typeface="Imprint MT Shadow" panose="04020605060303030202" pitchFamily="82" charset="0"/>
              </a:rPr>
              <a:t>Contact Librarian in Charge (LIC) at the </a:t>
            </a:r>
            <a:r>
              <a:rPr lang="en-US" sz="1900" dirty="0" smtClean="0">
                <a:latin typeface="Imprint MT Shadow" panose="04020605060303030202" pitchFamily="82" charset="0"/>
              </a:rPr>
              <a:t>Information Desk (714) 288-2418</a:t>
            </a:r>
            <a:endParaRPr lang="en-US" sz="1900" dirty="0">
              <a:latin typeface="Imprint MT Shadow" panose="04020605060303030202" pitchFamily="82" charset="0"/>
            </a:endParaRPr>
          </a:p>
          <a:p>
            <a:pPr marL="0" indent="0">
              <a:buNone/>
            </a:pPr>
            <a:endParaRPr lang="en-US" sz="1200" u="sng" dirty="0">
              <a:latin typeface="Imprint MT Shadow" panose="04020605060303030202" pitchFamily="82" charset="0"/>
            </a:endParaRPr>
          </a:p>
          <a:p>
            <a:pPr marL="0" indent="0">
              <a:buNone/>
            </a:pPr>
            <a:endParaRPr lang="en-US" sz="1200" u="sng" dirty="0">
              <a:latin typeface="Imprint MT Shadow" panose="04020605060303030202" pitchFamily="82" charset="0"/>
            </a:endParaRPr>
          </a:p>
          <a:p>
            <a:pPr marL="0" indent="0">
              <a:buNone/>
            </a:pPr>
            <a:endParaRPr lang="en-US" u="sng" dirty="0" smtClean="0">
              <a:latin typeface="Imprint MT Shadow" panose="04020605060303030202" pitchFamily="82" charset="0"/>
            </a:endParaRPr>
          </a:p>
          <a:p>
            <a:pPr marL="0" indent="0">
              <a:buNone/>
            </a:pPr>
            <a:endParaRPr lang="en-US" u="sng" dirty="0">
              <a:latin typeface="Imprint MT Shadow" panose="04020605060303030202" pitchFamily="82" charset="0"/>
            </a:endParaRPr>
          </a:p>
          <a:p>
            <a:pPr marL="0" indent="0">
              <a:buNone/>
            </a:pPr>
            <a:endParaRPr lang="en-US" u="sng" dirty="0">
              <a:latin typeface="Imprint MT Shadow" panose="04020605060303030202" pitchFamily="8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000" y="2179916"/>
            <a:ext cx="914669" cy="2942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594" y="3563600"/>
            <a:ext cx="1932606" cy="1776925"/>
          </a:xfrm>
          <a:prstGeom prst="rect">
            <a:avLst/>
          </a:prstGeom>
        </p:spPr>
      </p:pic>
    </p:spTree>
    <p:extLst>
      <p:ext uri="{BB962C8B-B14F-4D97-AF65-F5344CB8AC3E}">
        <p14:creationId xmlns:p14="http://schemas.microsoft.com/office/powerpoint/2010/main" val="758872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878</TotalTime>
  <Words>655</Words>
  <Application>Microsoft Office PowerPoint</Application>
  <PresentationFormat>Widescreen</PresentationFormat>
  <Paragraphs>112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Bookman Old Style</vt:lpstr>
      <vt:lpstr>Calibri</vt:lpstr>
      <vt:lpstr>Imprint MT Shadow</vt:lpstr>
      <vt:lpstr>Rockwell</vt:lpstr>
      <vt:lpstr>Times New Roman</vt:lpstr>
      <vt:lpstr>Wingdings</vt:lpstr>
      <vt:lpstr>Damask</vt:lpstr>
      <vt:lpstr>Volunteer   Safety Training</vt:lpstr>
      <vt:lpstr>Volunteer safety training</vt:lpstr>
      <vt:lpstr>Table of contents</vt:lpstr>
      <vt:lpstr>Volunteer safety training</vt:lpstr>
      <vt:lpstr>PowerPoint Presentation</vt:lpstr>
      <vt:lpstr>Volunteer safety training</vt:lpstr>
      <vt:lpstr>Volunteer safety training</vt:lpstr>
      <vt:lpstr>Wearing Gloves</vt:lpstr>
      <vt:lpstr>Volunteer safety training</vt:lpstr>
      <vt:lpstr>Resources</vt:lpstr>
      <vt:lpstr>Volunteer safety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Safety Training</dc:title>
  <dc:creator>Linda Groscost</dc:creator>
  <cp:lastModifiedBy>Linda Groscost</cp:lastModifiedBy>
  <cp:revision>119</cp:revision>
  <cp:lastPrinted>2020-08-27T23:09:27Z</cp:lastPrinted>
  <dcterms:created xsi:type="dcterms:W3CDTF">2020-07-16T16:20:16Z</dcterms:created>
  <dcterms:modified xsi:type="dcterms:W3CDTF">2020-09-24T15:53:24Z</dcterms:modified>
</cp:coreProperties>
</file>